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style12.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olors12.xml" ContentType="application/vnd.ms-office.chartcolorstyle+xml"/>
  <Override PartName="/ppt/charts/chart9.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olors11.xml" ContentType="application/vnd.ms-office.chartcolorstyle+xml"/>
  <Override PartName="/ppt/charts/style11.xml" ContentType="application/vnd.ms-office.chartstyle+xml"/>
  <Override PartName="/ppt/charts/style8.xml" ContentType="application/vnd.ms-office.chartstyle+xml"/>
  <Override PartName="/ppt/charts/chart8.xml" ContentType="application/vnd.openxmlformats-officedocument.drawingml.chart+xml"/>
  <Override PartName="/ppt/charts/style13.xml" ContentType="application/vnd.ms-office.chart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hart7.xml" ContentType="application/vnd.openxmlformats-officedocument.drawingml.chart+xml"/>
  <Override PartName="/ppt/charts/colors8.xml" ContentType="application/vnd.ms-office.chartcolorstyle+xml"/>
  <Override PartName="/ppt/commentAuthors.xml" ContentType="application/vnd.openxmlformats-officedocument.presentationml.commentAuth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3.xml" ContentType="application/vnd.openxmlformats-officedocument.them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2.xml" ContentType="application/vnd.ms-office.chart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2.xml" ContentType="application/vnd.openxmlformats-officedocument.theme+xml"/>
  <Override PartName="/ppt/charts/colors13.xml" ContentType="application/vnd.ms-office.chartcolorstyle+xml"/>
  <Override PartName="/ppt/charts/style5.xml" ContentType="application/vnd.ms-office.chartstyle+xml"/>
  <Override PartName="/ppt/charts/colors5.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38.xml" ContentType="application/vnd.openxmlformats-officedocument.presentationml.tags+xml"/>
  <Override PartName="/ppt/tags/tag137.xml" ContentType="application/vnd.openxmlformats-officedocument.presentationml.tags+xml"/>
  <Override PartName="/ppt/tags/tag25.xml" ContentType="application/vnd.openxmlformats-officedocument.presentationml.tags+xml"/>
  <Override PartName="/ppt/tags/tag136.xml" ContentType="application/vnd.openxmlformats-officedocument.presentationml.tags+xml"/>
  <Override PartName="/ppt/tags/tag139.xml" ContentType="application/vnd.openxmlformats-officedocument.presentationml.tags+xml"/>
  <Override PartName="/ppt/tags/tag134.xml" ContentType="application/vnd.openxmlformats-officedocument.presentationml.tags+xml"/>
  <Override PartName="/ppt/tags/tag129.xml" ContentType="application/vnd.openxmlformats-officedocument.presentationml.tags+xml"/>
  <Override PartName="/ppt/tags/tag2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22.xml" ContentType="application/vnd.openxmlformats-officedocument.presentationml.tags+xml"/>
  <Override PartName="/ppt/tags/tag1.xml" ContentType="application/vnd.openxmlformats-officedocument.presentationml.tags+xml"/>
  <Override PartName="/ppt/tags/tag133.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4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28.xml" ContentType="application/vnd.openxmlformats-officedocument.presentationml.tags+xml"/>
  <Override PartName="/ppt/tags/tag15.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docProps/core.xml" ContentType="application/vnd.openxmlformats-package.core-propertie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ppt/tags/tag140.xml" ContentType="application/vnd.openxmlformats-officedocument.presentationml.tags+xml"/>
  <Override PartName="/ppt/tags/tag110.xml" ContentType="application/vnd.openxmlformats-officedocument.presentationml.tags+xml"/>
  <Override PartName="/ppt/tags/tag126.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109.xml" ContentType="application/vnd.openxmlformats-officedocument.presentationml.tags+xml"/>
  <Override PartName="/ppt/tags/tag24.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127.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4"/>
  </p:notesMasterIdLst>
  <p:handoutMasterIdLst>
    <p:handoutMasterId r:id="rId25"/>
  </p:handoutMasterIdLst>
  <p:sldIdLst>
    <p:sldId id="257" r:id="rId2"/>
    <p:sldId id="317" r:id="rId3"/>
    <p:sldId id="321" r:id="rId4"/>
    <p:sldId id="291" r:id="rId5"/>
    <p:sldId id="293" r:id="rId6"/>
    <p:sldId id="300" r:id="rId7"/>
    <p:sldId id="315" r:id="rId8"/>
    <p:sldId id="302" r:id="rId9"/>
    <p:sldId id="304" r:id="rId10"/>
    <p:sldId id="303" r:id="rId11"/>
    <p:sldId id="308" r:id="rId12"/>
    <p:sldId id="310" r:id="rId13"/>
    <p:sldId id="294" r:id="rId14"/>
    <p:sldId id="312" r:id="rId15"/>
    <p:sldId id="313" r:id="rId16"/>
    <p:sldId id="314" r:id="rId17"/>
    <p:sldId id="307" r:id="rId18"/>
    <p:sldId id="296" r:id="rId19"/>
    <p:sldId id="295" r:id="rId20"/>
    <p:sldId id="299" r:id="rId21"/>
    <p:sldId id="320" r:id="rId22"/>
    <p:sldId id="322"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uoko-Asibey, Augustine - AGRI/AGRI" initials="AA-A" lastIdx="3" clrIdx="0">
    <p:extLst>
      <p:ext uri="{19B8F6BF-5375-455C-9EA6-DF929625EA0E}">
        <p15:presenceInfo xmlns:p15="http://schemas.microsoft.com/office/powerpoint/2012/main" userId="Akuoko-Asibey, Augustine - AGRI/AGRI" providerId="None"/>
      </p:ext>
    </p:extLst>
  </p:cmAuthor>
  <p:cmAuthor id="2" name="Young, Paul - AGRI/AGRI" initials="PGY" lastIdx="2" clrIdx="1">
    <p:extLst>
      <p:ext uri="{19B8F6BF-5375-455C-9EA6-DF929625EA0E}">
        <p15:presenceInfo xmlns:p15="http://schemas.microsoft.com/office/powerpoint/2012/main" userId="Young, Paul - AGRI/AGRI" providerId="None"/>
      </p:ext>
    </p:extLst>
  </p:cmAuthor>
  <p:cmAuthor id="3" name="Larochelle-Côté, Sébastien - ELISB/DSETR" initials="LS-E" lastIdx="11" clrIdx="2">
    <p:extLst>
      <p:ext uri="{19B8F6BF-5375-455C-9EA6-DF929625EA0E}">
        <p15:presenceInfo xmlns:p15="http://schemas.microsoft.com/office/powerpoint/2012/main" userId="Larochelle-Côté, Sébastien - ELISB/DSETR" providerId="None"/>
      </p:ext>
    </p:extLst>
  </p:cmAuthor>
  <p:cmAuthor id="4" name="Chen, Jack - AGRI/AGRI" initials="CJ-A" lastIdx="4" clrIdx="3">
    <p:extLst>
      <p:ext uri="{19B8F6BF-5375-455C-9EA6-DF929625EA0E}">
        <p15:presenceInfo xmlns:p15="http://schemas.microsoft.com/office/powerpoint/2012/main" userId="Chen, Jack - AGRI/AG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80" autoAdjust="0"/>
    <p:restoredTop sz="86766" autoAdjust="0"/>
  </p:normalViewPr>
  <p:slideViewPr>
    <p:cSldViewPr snapToGrid="0">
      <p:cViewPr varScale="1">
        <p:scale>
          <a:sx n="69" d="100"/>
          <a:sy n="69" d="100"/>
        </p:scale>
        <p:origin x="296" y="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75" d="100"/>
          <a:sy n="75" d="100"/>
        </p:scale>
        <p:origin x="2168" y="-6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fld5filer\AGRIM\DATA\CEAG\2021\Tasks\Releases\Briefings_DECKS\Data_for_slides%20-%20checking.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6.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ld5filer\agrim\DATA\CEAG\2021\Tasks\Releases\Briefings_DECKS\Finaldeck\b2205332sf.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fld5filer\agrim\DATA\CEAG\2021\Tasks\Releases\Briefings_DECKS\Finaldeck\b2205332s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321094309743741E-2"/>
          <c:y val="5.8620170258296064E-2"/>
          <c:w val="0.93568710698781421"/>
          <c:h val="0.86645932343362875"/>
        </c:manualLayout>
      </c:layout>
      <c:lineChart>
        <c:grouping val="standard"/>
        <c:varyColors val="0"/>
        <c:ser>
          <c:idx val="0"/>
          <c:order val="0"/>
          <c:spPr>
            <a:ln w="28575" cap="rnd">
              <a:solidFill>
                <a:srgbClr val="4F81BD">
                  <a:lumMod val="50000"/>
                </a:srgbClr>
              </a:solidFill>
              <a:round/>
            </a:ln>
            <a:effectLst/>
          </c:spPr>
          <c:marker>
            <c:symbol val="circle"/>
            <c:size val="5"/>
            <c:spPr>
              <a:solidFill>
                <a:srgbClr val="1F497D">
                  <a:lumMod val="50000"/>
                </a:srgbClr>
              </a:solidFill>
              <a:ln w="9525">
                <a:solidFill>
                  <a:srgbClr val="4F81BD">
                    <a:lumMod val="50000"/>
                  </a:srgbClr>
                </a:solidFill>
              </a:ln>
              <a:effectLst/>
            </c:spPr>
          </c:marker>
          <c:dLbls>
            <c:dLbl>
              <c:idx val="0"/>
              <c:tx>
                <c:rich>
                  <a:bodyPr/>
                  <a:lstStyle/>
                  <a:p>
                    <a:r>
                      <a:rPr lang="en-US" sz="1100" b="1" dirty="0"/>
                      <a:t>480</a:t>
                    </a:r>
                    <a:r>
                      <a:rPr lang="en-US" sz="1100" b="1" baseline="0" dirty="0"/>
                      <a:t> </a:t>
                    </a:r>
                    <a:r>
                      <a:rPr lang="en-US" sz="1100" b="1" dirty="0"/>
                      <a:t>877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7A-4D33-BA29-7FCE53E0B892}"/>
                </c:ext>
              </c:extLst>
            </c:dLbl>
            <c:dLbl>
              <c:idx val="11"/>
              <c:layout>
                <c:manualLayout>
                  <c:x val="-2.6903005133931412E-2"/>
                  <c:y val="-2.9415449533132389E-2"/>
                </c:manualLayout>
              </c:layout>
              <c:tx>
                <c:rich>
                  <a:bodyPr/>
                  <a:lstStyle/>
                  <a:p>
                    <a:r>
                      <a:rPr lang="en-US" sz="1100" b="1" dirty="0"/>
                      <a:t>193</a:t>
                    </a:r>
                    <a:r>
                      <a:rPr lang="en-US" sz="1100" b="1" baseline="0" dirty="0"/>
                      <a:t> </a:t>
                    </a:r>
                    <a:r>
                      <a:rPr lang="en-US" sz="1100" b="1" dirty="0"/>
                      <a:t>492</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7A-4D33-BA29-7FCE53E0B892}"/>
                </c:ext>
              </c:extLst>
            </c:dLbl>
            <c:dLbl>
              <c:idx val="12"/>
              <c:layout>
                <c:manualLayout>
                  <c:x val="-2.9892227926590336E-2"/>
                  <c:y val="7.220155794496122E-2"/>
                </c:manualLayout>
              </c:layout>
              <c:tx>
                <c:rich>
                  <a:bodyPr/>
                  <a:lstStyle/>
                  <a:p>
                    <a:r>
                      <a:rPr lang="en-US" sz="1100" b="1" dirty="0"/>
                      <a:t>189</a:t>
                    </a:r>
                    <a:r>
                      <a:rPr lang="en-US" sz="1100" b="1" baseline="0" dirty="0"/>
                      <a:t> </a:t>
                    </a:r>
                    <a:r>
                      <a:rPr lang="en-US" sz="1100" b="1" dirty="0"/>
                      <a:t>874</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7A-4D33-BA29-7FCE53E0B8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slide11!$A$3:$A$15</c:f>
              <c:numCache>
                <c:formatCode>General</c:formatCode>
                <c:ptCount val="13"/>
                <c:pt idx="0">
                  <c:v>1961</c:v>
                </c:pt>
                <c:pt idx="1">
                  <c:v>1966</c:v>
                </c:pt>
                <c:pt idx="2">
                  <c:v>1971</c:v>
                </c:pt>
                <c:pt idx="3">
                  <c:v>1976</c:v>
                </c:pt>
                <c:pt idx="4">
                  <c:v>1981</c:v>
                </c:pt>
                <c:pt idx="5">
                  <c:v>1986</c:v>
                </c:pt>
                <c:pt idx="6">
                  <c:v>1991</c:v>
                </c:pt>
                <c:pt idx="7">
                  <c:v>1996</c:v>
                </c:pt>
                <c:pt idx="8">
                  <c:v>2001</c:v>
                </c:pt>
                <c:pt idx="9">
                  <c:v>2006</c:v>
                </c:pt>
                <c:pt idx="10">
                  <c:v>2011</c:v>
                </c:pt>
                <c:pt idx="11">
                  <c:v>2016</c:v>
                </c:pt>
                <c:pt idx="12">
                  <c:v>2021</c:v>
                </c:pt>
              </c:numCache>
            </c:numRef>
          </c:cat>
          <c:val>
            <c:numRef>
              <c:f>slide11!$B$3:$B$15</c:f>
              <c:numCache>
                <c:formatCode>General</c:formatCode>
                <c:ptCount val="13"/>
                <c:pt idx="0">
                  <c:v>480877</c:v>
                </c:pt>
                <c:pt idx="1">
                  <c:v>430503</c:v>
                </c:pt>
                <c:pt idx="2">
                  <c:v>366110</c:v>
                </c:pt>
                <c:pt idx="3">
                  <c:v>338552</c:v>
                </c:pt>
                <c:pt idx="4">
                  <c:v>318361</c:v>
                </c:pt>
                <c:pt idx="5">
                  <c:v>293089</c:v>
                </c:pt>
                <c:pt idx="6">
                  <c:v>280043</c:v>
                </c:pt>
                <c:pt idx="7">
                  <c:v>276548</c:v>
                </c:pt>
                <c:pt idx="8">
                  <c:v>246923</c:v>
                </c:pt>
                <c:pt idx="9">
                  <c:v>229373</c:v>
                </c:pt>
                <c:pt idx="10">
                  <c:v>205730</c:v>
                </c:pt>
                <c:pt idx="11">
                  <c:v>193492</c:v>
                </c:pt>
                <c:pt idx="12">
                  <c:v>189874</c:v>
                </c:pt>
              </c:numCache>
            </c:numRef>
          </c:val>
          <c:smooth val="0"/>
          <c:extLst>
            <c:ext xmlns:c16="http://schemas.microsoft.com/office/drawing/2014/chart" uri="{C3380CC4-5D6E-409C-BE32-E72D297353CC}">
              <c16:uniqueId val="{00000003-717A-4D33-BA29-7FCE53E0B892}"/>
            </c:ext>
          </c:extLst>
        </c:ser>
        <c:dLbls>
          <c:showLegendKey val="0"/>
          <c:showVal val="0"/>
          <c:showCatName val="0"/>
          <c:showSerName val="0"/>
          <c:showPercent val="0"/>
          <c:showBubbleSize val="0"/>
        </c:dLbls>
        <c:marker val="1"/>
        <c:smooth val="0"/>
        <c:axId val="300395448"/>
        <c:axId val="300403288"/>
      </c:lineChart>
      <c:catAx>
        <c:axId val="300395448"/>
        <c:scaling>
          <c:orientation val="minMax"/>
        </c:scaling>
        <c:delete val="0"/>
        <c:axPos val="b"/>
        <c:numFmt formatCode="General" sourceLinked="1"/>
        <c:majorTickMark val="in"/>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300403288"/>
        <c:crosses val="autoZero"/>
        <c:auto val="1"/>
        <c:lblAlgn val="ctr"/>
        <c:lblOffset val="100"/>
        <c:noMultiLvlLbl val="0"/>
      </c:catAx>
      <c:valAx>
        <c:axId val="300403288"/>
        <c:scaling>
          <c:orientation val="minMax"/>
        </c:scaling>
        <c:delete val="0"/>
        <c:axPos val="l"/>
        <c:numFmt formatCode="General" sourceLinked="1"/>
        <c:majorTickMark val="in"/>
        <c:minorTickMark val="none"/>
        <c:tickLblPos val="nextTo"/>
        <c:spPr>
          <a:noFill/>
          <a:ln>
            <a:solidFill>
              <a:srgbClr val="000080"/>
            </a:solidFill>
          </a:ln>
          <a:effectLst/>
        </c:spPr>
        <c:txPr>
          <a:bodyPr rot="-60000000" spcFirstLastPara="1" vertOverflow="ellipsis" vert="horz" wrap="square" anchor="ctr" anchorCtr="1"/>
          <a:lstStyle/>
          <a:p>
            <a:pPr>
              <a:defRPr sz="10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300395448"/>
        <c:crosses val="autoZero"/>
        <c:crossBetween val="between"/>
        <c:dispUnits>
          <c:builtInUnit val="thousands"/>
          <c:dispUnitsLbl>
            <c:layout>
              <c:manualLayout>
                <c:xMode val="edge"/>
                <c:yMode val="edge"/>
                <c:x val="0"/>
                <c:y val="5.8972951583462036E-5"/>
              </c:manualLayout>
            </c:layout>
            <c:tx>
              <c:rich>
                <a:bodyPr rot="0" spcFirstLastPara="1" vertOverflow="ellipsis" wrap="square" anchor="ctr" anchorCtr="1"/>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r>
                    <a:rPr lang="en-CA" sz="1100" b="1"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nombre</a:t>
                  </a:r>
                  <a:r>
                    <a:rPr lang="en-CA" sz="11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lang="en-CA" sz="1100" b="1"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d’exploitations</a:t>
                  </a:r>
                  <a:r>
                    <a:rPr lang="en-CA" sz="11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lang="en-CA" sz="1100" b="1" baseline="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t>
                  </a:r>
                  <a:r>
                    <a:rPr lang="en-CA" sz="1100" b="1" baseline="0"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en</a:t>
                  </a:r>
                  <a:r>
                    <a:rPr lang="en-CA" sz="1100" b="1" baseline="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lang="en-CA" sz="1100" b="1" baseline="0"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milliers</a:t>
                  </a:r>
                  <a:r>
                    <a:rPr lang="en-CA" sz="11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t>
                  </a:r>
                </a:p>
              </c:rich>
            </c:tx>
            <c:spPr>
              <a:noFill/>
              <a:ln>
                <a:noFill/>
              </a:ln>
              <a:effectLst/>
            </c:spPr>
            <c:txPr>
              <a:bodyPr rot="0" spcFirstLastPara="1" vertOverflow="ellipsis" wrap="square" anchor="ctr" anchorCtr="1"/>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dispUnitsLbl>
        </c:dispUnits>
      </c:valAx>
      <c:spPr>
        <a:noFill/>
        <a:ln w="25400">
          <a:noFill/>
        </a:ln>
        <a:effectLst/>
      </c:spPr>
    </c:plotArea>
    <c:plotVisOnly val="1"/>
    <c:dispBlanksAs val="gap"/>
    <c:showDLblsOverMax val="0"/>
  </c:chart>
  <c:spPr>
    <a:solidFill>
      <a:srgbClr val="FFFFFF"/>
    </a:solid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37118193891096E-2"/>
          <c:y val="9.2837362299490564E-2"/>
          <c:w val="0.88901111498993657"/>
          <c:h val="0.73790267724959091"/>
        </c:manualLayout>
      </c:layout>
      <c:barChart>
        <c:barDir val="col"/>
        <c:grouping val="clustered"/>
        <c:varyColors val="0"/>
        <c:ser>
          <c:idx val="0"/>
          <c:order val="0"/>
          <c:tx>
            <c:strRef>
              <c:f>diapositive23b!$B$11</c:f>
              <c:strCache>
                <c:ptCount val="1"/>
                <c:pt idx="0">
                  <c:v>2010</c:v>
                </c:pt>
              </c:strCache>
            </c:strRef>
          </c:tx>
          <c:spPr>
            <a:solidFill>
              <a:srgbClr val="99CCFF"/>
            </a:solidFill>
            <a:ln w="9525">
              <a:solidFill>
                <a:schemeClr val="tx1"/>
              </a:solidFill>
            </a:ln>
            <a:effectLst/>
          </c:spPr>
          <c:invertIfNegative val="0"/>
          <c:cat>
            <c:strRef>
              <c:f>diapositive23b!$A$12:$A$18</c:f>
              <c:strCache>
                <c:ptCount val="7"/>
                <c:pt idx="0">
                  <c:v>Atlantique</c:v>
                </c:pt>
                <c:pt idx="1">
                  <c:v>Qc</c:v>
                </c:pt>
                <c:pt idx="2">
                  <c:v>Ont.</c:v>
                </c:pt>
                <c:pt idx="3">
                  <c:v>Man.</c:v>
                </c:pt>
                <c:pt idx="4">
                  <c:v>Alb.</c:v>
                </c:pt>
                <c:pt idx="5">
                  <c:v>Alb.</c:v>
                </c:pt>
                <c:pt idx="6">
                  <c:v>C.-B.</c:v>
                </c:pt>
              </c:strCache>
            </c:strRef>
          </c:cat>
          <c:val>
            <c:numRef>
              <c:f>diapositive23b!$B$12:$B$18</c:f>
              <c:numCache>
                <c:formatCode>#,##0</c:formatCode>
                <c:ptCount val="7"/>
                <c:pt idx="0">
                  <c:v>10868</c:v>
                </c:pt>
                <c:pt idx="1">
                  <c:v>56326</c:v>
                </c:pt>
                <c:pt idx="2">
                  <c:v>103410</c:v>
                </c:pt>
                <c:pt idx="3">
                  <c:v>70399</c:v>
                </c:pt>
                <c:pt idx="4">
                  <c:v>146033</c:v>
                </c:pt>
                <c:pt idx="5">
                  <c:v>1241411</c:v>
                </c:pt>
                <c:pt idx="6">
                  <c:v>274630</c:v>
                </c:pt>
              </c:numCache>
            </c:numRef>
          </c:val>
          <c:extLst>
            <c:ext xmlns:c16="http://schemas.microsoft.com/office/drawing/2014/chart" uri="{C3380CC4-5D6E-409C-BE32-E72D297353CC}">
              <c16:uniqueId val="{00000000-65A4-48B4-87C2-3828C3832A7E}"/>
            </c:ext>
          </c:extLst>
        </c:ser>
        <c:ser>
          <c:idx val="1"/>
          <c:order val="1"/>
          <c:tx>
            <c:strRef>
              <c:f>diapositive23b!$C$11</c:f>
              <c:strCache>
                <c:ptCount val="1"/>
                <c:pt idx="0">
                  <c:v>2015</c:v>
                </c:pt>
              </c:strCache>
            </c:strRef>
          </c:tx>
          <c:spPr>
            <a:solidFill>
              <a:srgbClr val="000080"/>
            </a:solidFill>
            <a:ln w="9525">
              <a:solidFill>
                <a:schemeClr val="tx1"/>
              </a:solidFill>
            </a:ln>
            <a:effectLst/>
          </c:spPr>
          <c:invertIfNegative val="0"/>
          <c:cat>
            <c:strRef>
              <c:f>diapositive23b!$A$12:$A$18</c:f>
              <c:strCache>
                <c:ptCount val="7"/>
                <c:pt idx="0">
                  <c:v>Atlantique</c:v>
                </c:pt>
                <c:pt idx="1">
                  <c:v>Qc</c:v>
                </c:pt>
                <c:pt idx="2">
                  <c:v>Ont.</c:v>
                </c:pt>
                <c:pt idx="3">
                  <c:v>Man.</c:v>
                </c:pt>
                <c:pt idx="4">
                  <c:v>Alb.</c:v>
                </c:pt>
                <c:pt idx="5">
                  <c:v>Alb.</c:v>
                </c:pt>
                <c:pt idx="6">
                  <c:v>C.-B.</c:v>
                </c:pt>
              </c:strCache>
            </c:strRef>
          </c:cat>
          <c:val>
            <c:numRef>
              <c:f>diapositive23b!$C$12:$C$18</c:f>
              <c:numCache>
                <c:formatCode>#,##0</c:formatCode>
                <c:ptCount val="7"/>
                <c:pt idx="0">
                  <c:v>12107</c:v>
                </c:pt>
                <c:pt idx="1">
                  <c:v>66702</c:v>
                </c:pt>
                <c:pt idx="2">
                  <c:v>119504</c:v>
                </c:pt>
                <c:pt idx="3">
                  <c:v>80487</c:v>
                </c:pt>
                <c:pt idx="4">
                  <c:v>157246</c:v>
                </c:pt>
                <c:pt idx="5">
                  <c:v>1517089</c:v>
                </c:pt>
                <c:pt idx="6">
                  <c:v>281859</c:v>
                </c:pt>
              </c:numCache>
            </c:numRef>
          </c:val>
          <c:extLst>
            <c:ext xmlns:c16="http://schemas.microsoft.com/office/drawing/2014/chart" uri="{C3380CC4-5D6E-409C-BE32-E72D297353CC}">
              <c16:uniqueId val="{00000001-65A4-48B4-87C2-3828C3832A7E}"/>
            </c:ext>
          </c:extLst>
        </c:ser>
        <c:ser>
          <c:idx val="2"/>
          <c:order val="2"/>
          <c:tx>
            <c:strRef>
              <c:f>diapositive23b!$D$11</c:f>
              <c:strCache>
                <c:ptCount val="1"/>
                <c:pt idx="0">
                  <c:v>2020</c:v>
                </c:pt>
              </c:strCache>
            </c:strRef>
          </c:tx>
          <c:spPr>
            <a:solidFill>
              <a:srgbClr val="FF0000"/>
            </a:solidFill>
            <a:ln w="9525">
              <a:solidFill>
                <a:schemeClr val="tx1"/>
              </a:solidFill>
            </a:ln>
            <a:effectLst/>
          </c:spPr>
          <c:invertIfNegative val="0"/>
          <c:dLbls>
            <c:dLbl>
              <c:idx val="0"/>
              <c:layout>
                <c:manualLayout>
                  <c:x val="-2.1893814997263273E-2"/>
                  <c:y val="-2.9563932002956393E-3"/>
                </c:manualLayout>
              </c:layout>
              <c:tx>
                <c:rich>
                  <a:bodyPr/>
                  <a:lstStyle/>
                  <a:p>
                    <a:r>
                      <a:rPr lang="en-US"/>
                      <a:t>+37 %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A4-48B4-87C2-3828C3832A7E}"/>
                </c:ext>
              </c:extLst>
            </c:dLbl>
            <c:dLbl>
              <c:idx val="1"/>
              <c:layout>
                <c:manualLayout>
                  <c:x val="-1.9704433497536946E-2"/>
                  <c:y val="-1.0839983176673342E-16"/>
                </c:manualLayout>
              </c:layout>
              <c:tx>
                <c:rich>
                  <a:bodyPr/>
                  <a:lstStyle/>
                  <a:p>
                    <a:r>
                      <a:rPr lang="en-US"/>
                      <a:t>+43 %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4-48B4-87C2-3828C3832A7E}"/>
                </c:ext>
              </c:extLst>
            </c:dLbl>
            <c:dLbl>
              <c:idx val="2"/>
              <c:layout>
                <c:manualLayout>
                  <c:x val="-2.1893814997263273E-2"/>
                  <c:y val="0"/>
                </c:manualLayout>
              </c:layout>
              <c:tx>
                <c:rich>
                  <a:bodyPr/>
                  <a:lstStyle/>
                  <a:p>
                    <a:r>
                      <a:rPr lang="en-US"/>
                      <a:t>+21 %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A4-48B4-87C2-3828C3832A7E}"/>
                </c:ext>
              </c:extLst>
            </c:dLbl>
            <c:dLbl>
              <c:idx val="3"/>
              <c:layout>
                <c:manualLayout>
                  <c:x val="-2.40831964969896E-2"/>
                  <c:y val="-5.9127864005912786E-3"/>
                </c:manualLayout>
              </c:layout>
              <c:tx>
                <c:rich>
                  <a:bodyPr/>
                  <a:lstStyle/>
                  <a:p>
                    <a:r>
                      <a:rPr lang="en-US"/>
                      <a:t>+24 %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A4-48B4-87C2-3828C3832A7E}"/>
                </c:ext>
              </c:extLst>
            </c:dLbl>
            <c:dLbl>
              <c:idx val="4"/>
              <c:layout>
                <c:manualLayout>
                  <c:x val="-2.6272577996716007E-2"/>
                  <c:y val="0"/>
                </c:manualLayout>
              </c:layout>
              <c:tx>
                <c:rich>
                  <a:bodyPr/>
                  <a:lstStyle/>
                  <a:p>
                    <a:r>
                      <a:rPr lang="en-US"/>
                      <a:t>+17 %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A4-48B4-87C2-3828C3832A7E}"/>
                </c:ext>
              </c:extLst>
            </c:dLbl>
            <c:dLbl>
              <c:idx val="5"/>
              <c:layout>
                <c:manualLayout>
                  <c:x val="-2.1893814997263273E-2"/>
                  <c:y val="-1.3549978970841677E-17"/>
                </c:manualLayout>
              </c:layout>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A4-48B4-87C2-3828C3832A7E}"/>
                </c:ext>
              </c:extLst>
            </c:dLbl>
            <c:dLbl>
              <c:idx val="6"/>
              <c:layout>
                <c:manualLayout>
                  <c:x val="-2.1893814997263273E-2"/>
                  <c:y val="-8.869179600886918E-3"/>
                </c:manualLayout>
              </c:layout>
              <c:tx>
                <c:rich>
                  <a:bodyPr/>
                  <a:lstStyle/>
                  <a:p>
                    <a:r>
                      <a:rPr lang="en-US"/>
                      <a:t>-12 %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A4-48B4-87C2-3828C3832A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diapositive23b!$A$12:$A$18</c:f>
              <c:strCache>
                <c:ptCount val="7"/>
                <c:pt idx="0">
                  <c:v>Atlantique</c:v>
                </c:pt>
                <c:pt idx="1">
                  <c:v>Qc</c:v>
                </c:pt>
                <c:pt idx="2">
                  <c:v>Ont.</c:v>
                </c:pt>
                <c:pt idx="3">
                  <c:v>Man.</c:v>
                </c:pt>
                <c:pt idx="4">
                  <c:v>Alb.</c:v>
                </c:pt>
                <c:pt idx="5">
                  <c:v>Alb.</c:v>
                </c:pt>
                <c:pt idx="6">
                  <c:v>C.-B.</c:v>
                </c:pt>
              </c:strCache>
            </c:strRef>
          </c:cat>
          <c:val>
            <c:numRef>
              <c:f>diapositive23b!$D$12:$D$18</c:f>
              <c:numCache>
                <c:formatCode>#,##0</c:formatCode>
                <c:ptCount val="7"/>
                <c:pt idx="0">
                  <c:v>17102</c:v>
                </c:pt>
                <c:pt idx="1">
                  <c:v>98599</c:v>
                </c:pt>
                <c:pt idx="2">
                  <c:v>131475</c:v>
                </c:pt>
                <c:pt idx="3">
                  <c:v>92471</c:v>
                </c:pt>
                <c:pt idx="4">
                  <c:v>175473</c:v>
                </c:pt>
                <c:pt idx="5">
                  <c:v>1611537</c:v>
                </c:pt>
                <c:pt idx="6">
                  <c:v>244383</c:v>
                </c:pt>
              </c:numCache>
            </c:numRef>
          </c:val>
          <c:extLst>
            <c:ext xmlns:c16="http://schemas.microsoft.com/office/drawing/2014/chart" uri="{C3380CC4-5D6E-409C-BE32-E72D297353CC}">
              <c16:uniqueId val="{00000009-65A4-48B4-87C2-3828C3832A7E}"/>
            </c:ext>
          </c:extLst>
        </c:ser>
        <c:dLbls>
          <c:showLegendKey val="0"/>
          <c:showVal val="0"/>
          <c:showCatName val="0"/>
          <c:showSerName val="0"/>
          <c:showPercent val="0"/>
          <c:showBubbleSize val="0"/>
        </c:dLbls>
        <c:gapWidth val="219"/>
        <c:axId val="132876864"/>
        <c:axId val="132875688"/>
      </c:barChart>
      <c:catAx>
        <c:axId val="132876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32875688"/>
        <c:crosses val="autoZero"/>
        <c:auto val="1"/>
        <c:lblAlgn val="ctr"/>
        <c:lblOffset val="100"/>
        <c:noMultiLvlLbl val="0"/>
      </c:catAx>
      <c:valAx>
        <c:axId val="132875688"/>
        <c:scaling>
          <c:orientation val="minMax"/>
        </c:scaling>
        <c:delete val="0"/>
        <c:axPos val="l"/>
        <c:majorGridlines>
          <c:spPr>
            <a:ln w="9525" cap="flat" cmpd="sng" algn="ctr">
              <a:noFill/>
              <a:round/>
            </a:ln>
            <a:effectLst/>
          </c:spPr>
        </c:majorGridlines>
        <c:title>
          <c:tx>
            <c:rich>
              <a:bodyPr rot="0" spcFirstLastPara="1" vertOverflow="ellipsis" wrap="square" anchor="t" anchorCtr="0"/>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fr-CA" sz="800" b="1">
                    <a:solidFill>
                      <a:sysClr val="windowText" lastClr="000000"/>
                    </a:solidFill>
                    <a:latin typeface="Verdana" panose="020B0604030504040204" pitchFamily="34" charset="0"/>
                    <a:ea typeface="Verdana" panose="020B0604030504040204" pitchFamily="34" charset="0"/>
                  </a:rPr>
                  <a:t>acres </a:t>
                </a:r>
                <a:r>
                  <a:rPr lang="fr-CA" sz="800" b="1" baseline="0">
                    <a:solidFill>
                      <a:sysClr val="windowText" lastClr="000000"/>
                    </a:solidFill>
                    <a:latin typeface="Verdana" panose="020B0604030504040204" pitchFamily="34" charset="0"/>
                    <a:ea typeface="Verdana" panose="020B0604030504040204" pitchFamily="34" charset="0"/>
                  </a:rPr>
                  <a:t>de terres irriguées (en milliers)</a:t>
                </a:r>
              </a:p>
            </c:rich>
          </c:tx>
          <c:layout>
            <c:manualLayout>
              <c:xMode val="edge"/>
              <c:yMode val="edge"/>
              <c:x val="9.1031724482715532E-3"/>
              <c:y val="4.4908581342586416E-4"/>
            </c:manualLayout>
          </c:layout>
          <c:overlay val="0"/>
          <c:spPr>
            <a:noFill/>
            <a:ln>
              <a:noFill/>
            </a:ln>
            <a:effectLst/>
          </c:spPr>
          <c:txPr>
            <a:bodyPr rot="0" spcFirstLastPara="1" vertOverflow="ellipsis" wrap="square" anchor="t" anchorCtr="0"/>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3287686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w="9525">
          <a:solidFill>
            <a:schemeClr val="tx1"/>
          </a:solidFill>
        </a:ln>
        <a:effectLst/>
      </c:spPr>
    </c:plotArea>
    <c:legend>
      <c:legendPos val="b"/>
      <c:layout>
        <c:manualLayout>
          <c:xMode val="edge"/>
          <c:yMode val="edge"/>
          <c:x val="0.35199514489455319"/>
          <c:y val="0.8854854477860179"/>
          <c:w val="0.32731546358252783"/>
          <c:h val="5.6068813632598739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CA" sz="1100"/>
              <a:t>Exploitations agricoles ayant déclaré avoir eu recours à la vente directe (pourcentage)</a:t>
            </a:r>
          </a:p>
        </c:rich>
      </c:tx>
      <c:layout>
        <c:manualLayout>
          <c:xMode val="edge"/>
          <c:yMode val="edge"/>
          <c:x val="5.1218597675290588E-3"/>
          <c:y val="3.2679738562091505E-2"/>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diapositive25!$A$1:$A$10</c:f>
              <c:strCache>
                <c:ptCount val="10"/>
                <c:pt idx="0">
                  <c:v>C.-B.</c:v>
                </c:pt>
                <c:pt idx="1">
                  <c:v>Alb.</c:v>
                </c:pt>
                <c:pt idx="2">
                  <c:v>Alb.</c:v>
                </c:pt>
                <c:pt idx="3">
                  <c:v>Man.</c:v>
                </c:pt>
                <c:pt idx="4">
                  <c:v>Ont.</c:v>
                </c:pt>
                <c:pt idx="5">
                  <c:v>Qc</c:v>
                </c:pt>
                <c:pt idx="6">
                  <c:v>N.-B.</c:v>
                </c:pt>
                <c:pt idx="7">
                  <c:v>N.-É.</c:v>
                </c:pt>
                <c:pt idx="8">
                  <c:v>Î.-P.-É.</c:v>
                </c:pt>
                <c:pt idx="9">
                  <c:v>T.-N.-L.</c:v>
                </c:pt>
              </c:strCache>
            </c:strRef>
          </c:cat>
          <c:val>
            <c:numRef>
              <c:f>diapositive25!$B$1:$B$10</c:f>
              <c:numCache>
                <c:formatCode>General</c:formatCode>
                <c:ptCount val="10"/>
                <c:pt idx="0">
                  <c:v>34</c:v>
                </c:pt>
                <c:pt idx="1">
                  <c:v>6.3</c:v>
                </c:pt>
                <c:pt idx="2">
                  <c:v>4.0999999999999996</c:v>
                </c:pt>
                <c:pt idx="3">
                  <c:v>7</c:v>
                </c:pt>
                <c:pt idx="4">
                  <c:v>15.9</c:v>
                </c:pt>
                <c:pt idx="5">
                  <c:v>20.9</c:v>
                </c:pt>
                <c:pt idx="6">
                  <c:v>25.9</c:v>
                </c:pt>
                <c:pt idx="7">
                  <c:v>30.3</c:v>
                </c:pt>
                <c:pt idx="8">
                  <c:v>18.100000000000001</c:v>
                </c:pt>
                <c:pt idx="9">
                  <c:v>46.5</c:v>
                </c:pt>
              </c:numCache>
            </c:numRef>
          </c:val>
          <c:extLst>
            <c:ext xmlns:c16="http://schemas.microsoft.com/office/drawing/2014/chart" uri="{C3380CC4-5D6E-409C-BE32-E72D297353CC}">
              <c16:uniqueId val="{00000000-21A8-4078-BBD3-7EBEA6CF9D1F}"/>
            </c:ext>
          </c:extLst>
        </c:ser>
        <c:dLbls>
          <c:showLegendKey val="0"/>
          <c:showVal val="0"/>
          <c:showCatName val="0"/>
          <c:showSerName val="0"/>
          <c:showPercent val="0"/>
          <c:showBubbleSize val="0"/>
        </c:dLbls>
        <c:gapWidth val="182"/>
        <c:axId val="132871768"/>
        <c:axId val="132872160"/>
      </c:barChart>
      <c:catAx>
        <c:axId val="13287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2872160"/>
        <c:crosses val="autoZero"/>
        <c:auto val="1"/>
        <c:lblAlgn val="ctr"/>
        <c:lblOffset val="100"/>
        <c:noMultiLvlLbl val="0"/>
      </c:catAx>
      <c:valAx>
        <c:axId val="132872160"/>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287176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0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r>
              <a:rPr lang="fr-CA" sz="1100" b="1">
                <a:solidFill>
                  <a:sysClr val="windowText" lastClr="000000"/>
                </a:solidFill>
                <a:latin typeface="Verdana" panose="020B0604030504040204" pitchFamily="34" charset="0"/>
                <a:ea typeface="Verdana" panose="020B0604030504040204" pitchFamily="34" charset="0"/>
              </a:rPr>
              <a:t>Proportion d’exploitants agricoles, selon la catégorie d’âge, Canada, 2001 à 2021</a:t>
            </a:r>
          </a:p>
        </c:rich>
      </c:tx>
      <c:layout>
        <c:manualLayout>
          <c:xMode val="edge"/>
          <c:yMode val="edge"/>
          <c:x val="3.9864582144623226E-4"/>
          <c:y val="1.9679393810619204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9583852923361947E-2"/>
          <c:y val="0.15443807693768433"/>
          <c:w val="0.93684148644315368"/>
          <c:h val="0.67155017824570917"/>
        </c:manualLayout>
      </c:layout>
      <c:barChart>
        <c:barDir val="col"/>
        <c:grouping val="clustered"/>
        <c:varyColors val="0"/>
        <c:ser>
          <c:idx val="1"/>
          <c:order val="0"/>
          <c:tx>
            <c:strRef>
              <c:f>diapositive27!$B$5</c:f>
              <c:strCache>
                <c:ptCount val="1"/>
                <c:pt idx="0">
                  <c:v>2001</c:v>
                </c:pt>
              </c:strCache>
            </c:strRef>
          </c:tx>
          <c:spPr>
            <a:solidFill>
              <a:srgbClr val="000080"/>
            </a:solidFill>
            <a:ln w="952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diapositive27!$C$4:$E$4</c:f>
              <c:strCache>
                <c:ptCount val="3"/>
                <c:pt idx="0">
                  <c:v>Moins de 35 ans</c:v>
                </c:pt>
                <c:pt idx="1">
                  <c:v>De 35 à 54 ans</c:v>
                </c:pt>
                <c:pt idx="2">
                  <c:v>55 ans ou plus</c:v>
                </c:pt>
              </c:strCache>
            </c:strRef>
          </c:cat>
          <c:val>
            <c:numRef>
              <c:f>diapositive27!$C$5:$E$5</c:f>
              <c:numCache>
                <c:formatCode>General</c:formatCode>
                <c:ptCount val="3"/>
                <c:pt idx="0">
                  <c:v>11.5</c:v>
                </c:pt>
                <c:pt idx="1">
                  <c:v>53.6</c:v>
                </c:pt>
                <c:pt idx="2">
                  <c:v>34.9</c:v>
                </c:pt>
              </c:numCache>
            </c:numRef>
          </c:val>
          <c:extLst>
            <c:ext xmlns:c16="http://schemas.microsoft.com/office/drawing/2014/chart" uri="{C3380CC4-5D6E-409C-BE32-E72D297353CC}">
              <c16:uniqueId val="{00000000-2961-434F-B34A-1399CF78E942}"/>
            </c:ext>
          </c:extLst>
        </c:ser>
        <c:ser>
          <c:idx val="0"/>
          <c:order val="1"/>
          <c:tx>
            <c:strRef>
              <c:f>diapositive27!$B$6</c:f>
              <c:strCache>
                <c:ptCount val="1"/>
                <c:pt idx="0">
                  <c:v>2006</c:v>
                </c:pt>
              </c:strCache>
            </c:strRef>
          </c:tx>
          <c:spPr>
            <a:solidFill>
              <a:srgbClr val="99CCFF"/>
            </a:solidFill>
            <a:ln w="952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diapositive27!$C$4:$E$4</c:f>
              <c:strCache>
                <c:ptCount val="3"/>
                <c:pt idx="0">
                  <c:v>Moins de 35 ans</c:v>
                </c:pt>
                <c:pt idx="1">
                  <c:v>De 35 à 54 ans</c:v>
                </c:pt>
                <c:pt idx="2">
                  <c:v>55 ans ou plus</c:v>
                </c:pt>
              </c:strCache>
            </c:strRef>
          </c:cat>
          <c:val>
            <c:numRef>
              <c:f>diapositive27!$C$6:$E$6</c:f>
              <c:numCache>
                <c:formatCode>General</c:formatCode>
                <c:ptCount val="3"/>
                <c:pt idx="0">
                  <c:v>9.1</c:v>
                </c:pt>
                <c:pt idx="1">
                  <c:v>50.2</c:v>
                </c:pt>
                <c:pt idx="2">
                  <c:v>40.700000000000003</c:v>
                </c:pt>
              </c:numCache>
            </c:numRef>
          </c:val>
          <c:extLst>
            <c:ext xmlns:c16="http://schemas.microsoft.com/office/drawing/2014/chart" uri="{C3380CC4-5D6E-409C-BE32-E72D297353CC}">
              <c16:uniqueId val="{00000001-2961-434F-B34A-1399CF78E942}"/>
            </c:ext>
          </c:extLst>
        </c:ser>
        <c:ser>
          <c:idx val="2"/>
          <c:order val="2"/>
          <c:tx>
            <c:strRef>
              <c:f>diapositive27!$B$7</c:f>
              <c:strCache>
                <c:ptCount val="1"/>
                <c:pt idx="0">
                  <c:v>2011</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diapositive27!$C$4:$E$4</c:f>
              <c:strCache>
                <c:ptCount val="3"/>
                <c:pt idx="0">
                  <c:v>Moins de 35 ans</c:v>
                </c:pt>
                <c:pt idx="1">
                  <c:v>De 35 à 54 ans</c:v>
                </c:pt>
                <c:pt idx="2">
                  <c:v>55 ans ou plus</c:v>
                </c:pt>
              </c:strCache>
            </c:strRef>
          </c:cat>
          <c:val>
            <c:numRef>
              <c:f>diapositive27!$C$7:$E$7</c:f>
              <c:numCache>
                <c:formatCode>General</c:formatCode>
                <c:ptCount val="3"/>
                <c:pt idx="0">
                  <c:v>8.1999999999999993</c:v>
                </c:pt>
                <c:pt idx="1">
                  <c:v>43.5</c:v>
                </c:pt>
                <c:pt idx="2">
                  <c:v>48.3</c:v>
                </c:pt>
              </c:numCache>
            </c:numRef>
          </c:val>
          <c:extLst>
            <c:ext xmlns:c16="http://schemas.microsoft.com/office/drawing/2014/chart" uri="{C3380CC4-5D6E-409C-BE32-E72D297353CC}">
              <c16:uniqueId val="{00000002-2961-434F-B34A-1399CF78E942}"/>
            </c:ext>
          </c:extLst>
        </c:ser>
        <c:ser>
          <c:idx val="3"/>
          <c:order val="3"/>
          <c:tx>
            <c:strRef>
              <c:f>diapositive27!$B$8</c:f>
              <c:strCache>
                <c:ptCount val="1"/>
                <c:pt idx="0">
                  <c:v>2016</c:v>
                </c:pt>
              </c:strCache>
            </c:strRef>
          </c:tx>
          <c:spPr>
            <a:solidFill>
              <a:schemeClr val="accent4"/>
            </a:solidFill>
            <a:ln>
              <a:solidFill>
                <a:sysClr val="windowText" lastClr="000000"/>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61-434F-B34A-1399CF78E94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61-434F-B34A-1399CF78E94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61-434F-B34A-1399CF78E9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diapositive27!$C$4:$E$4</c:f>
              <c:strCache>
                <c:ptCount val="3"/>
                <c:pt idx="0">
                  <c:v>Moins de 35 ans</c:v>
                </c:pt>
                <c:pt idx="1">
                  <c:v>De 35 à 54 ans</c:v>
                </c:pt>
                <c:pt idx="2">
                  <c:v>55 ans ou plus</c:v>
                </c:pt>
              </c:strCache>
            </c:strRef>
          </c:cat>
          <c:val>
            <c:numRef>
              <c:f>diapositive27!$C$8:$E$8</c:f>
              <c:numCache>
                <c:formatCode>_-* #,##0.0_-;\-* #,##0.0_-;_-* "-"??_-;_-@_-</c:formatCode>
                <c:ptCount val="3"/>
                <c:pt idx="0">
                  <c:v>9.1</c:v>
                </c:pt>
                <c:pt idx="1">
                  <c:v>36.299999999999997</c:v>
                </c:pt>
                <c:pt idx="2">
                  <c:v>54.5</c:v>
                </c:pt>
              </c:numCache>
            </c:numRef>
          </c:val>
          <c:extLst>
            <c:ext xmlns:c16="http://schemas.microsoft.com/office/drawing/2014/chart" uri="{C3380CC4-5D6E-409C-BE32-E72D297353CC}">
              <c16:uniqueId val="{00000006-2961-434F-B34A-1399CF78E942}"/>
            </c:ext>
          </c:extLst>
        </c:ser>
        <c:ser>
          <c:idx val="4"/>
          <c:order val="4"/>
          <c:tx>
            <c:strRef>
              <c:f>diapositive27!$B$9</c:f>
              <c:strCache>
                <c:ptCount val="1"/>
                <c:pt idx="0">
                  <c:v>2021</c:v>
                </c:pt>
              </c:strCache>
            </c:strRef>
          </c:tx>
          <c:spPr>
            <a:solidFill>
              <a:schemeClr val="accent5"/>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diapositive27!$C$4:$E$4</c:f>
              <c:strCache>
                <c:ptCount val="3"/>
                <c:pt idx="0">
                  <c:v>Moins de 35 ans</c:v>
                </c:pt>
                <c:pt idx="1">
                  <c:v>De 35 à 54 ans</c:v>
                </c:pt>
                <c:pt idx="2">
                  <c:v>55 ans ou plus</c:v>
                </c:pt>
              </c:strCache>
            </c:strRef>
          </c:cat>
          <c:val>
            <c:numRef>
              <c:f>diapositive27!$C$9:$E$9</c:f>
              <c:numCache>
                <c:formatCode>_-* #,##0.0_-;\-* #,##0.0_-;_-* "-"??_-;_-@_-</c:formatCode>
                <c:ptCount val="3"/>
                <c:pt idx="0">
                  <c:v>8.6</c:v>
                </c:pt>
                <c:pt idx="1">
                  <c:v>30.9</c:v>
                </c:pt>
                <c:pt idx="2">
                  <c:v>60.5</c:v>
                </c:pt>
              </c:numCache>
            </c:numRef>
          </c:val>
          <c:extLst>
            <c:ext xmlns:c16="http://schemas.microsoft.com/office/drawing/2014/chart" uri="{C3380CC4-5D6E-409C-BE32-E72D297353CC}">
              <c16:uniqueId val="{00000007-2961-434F-B34A-1399CF78E942}"/>
            </c:ext>
          </c:extLst>
        </c:ser>
        <c:dLbls>
          <c:showLegendKey val="0"/>
          <c:showVal val="0"/>
          <c:showCatName val="0"/>
          <c:showSerName val="0"/>
          <c:showPercent val="0"/>
          <c:showBubbleSize val="0"/>
        </c:dLbls>
        <c:gapWidth val="219"/>
        <c:axId val="132872944"/>
        <c:axId val="132873728"/>
      </c:barChart>
      <c:catAx>
        <c:axId val="1328729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32873728"/>
        <c:crosses val="autoZero"/>
        <c:auto val="1"/>
        <c:lblAlgn val="ctr"/>
        <c:lblOffset val="100"/>
        <c:noMultiLvlLbl val="0"/>
      </c:catAx>
      <c:valAx>
        <c:axId val="132873728"/>
        <c:scaling>
          <c:orientation val="minMax"/>
        </c:scaling>
        <c:delete val="0"/>
        <c:axPos val="l"/>
        <c:majorGridlines>
          <c:spPr>
            <a:ln w="9525" cap="flat" cmpd="sng" algn="ctr">
              <a:noFill/>
              <a:round/>
            </a:ln>
            <a:effectLst/>
          </c:spPr>
        </c:majorGridlines>
        <c:title>
          <c:tx>
            <c:rich>
              <a:bodyPr rot="0" spcFirstLastPara="1" vertOverflow="ellipsis" wrap="square" anchor="t" anchorCtr="0"/>
              <a:lstStyle/>
              <a:p>
                <a:pPr>
                  <a:defRPr sz="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fr-CA" sz="800">
                    <a:solidFill>
                      <a:sysClr val="windowText" lastClr="000000"/>
                    </a:solidFill>
                    <a:latin typeface="Verdana" panose="020B0604030504040204" pitchFamily="34" charset="0"/>
                    <a:ea typeface="Verdana" panose="020B0604030504040204" pitchFamily="34" charset="0"/>
                  </a:rPr>
                  <a:t>pourcentage (%) </a:t>
                </a:r>
              </a:p>
            </c:rich>
          </c:tx>
          <c:layout>
            <c:manualLayout>
              <c:xMode val="edge"/>
              <c:yMode val="edge"/>
              <c:x val="1.3465942175288287E-2"/>
              <c:y val="9.7334987995487676E-2"/>
            </c:manualLayout>
          </c:layout>
          <c:overlay val="0"/>
          <c:spPr>
            <a:noFill/>
            <a:ln>
              <a:noFill/>
            </a:ln>
            <a:effectLst/>
          </c:spPr>
          <c:txPr>
            <a:bodyPr rot="0" spcFirstLastPara="1" vertOverflow="ellipsis" wrap="square" anchor="t" anchorCtr="0"/>
            <a:lstStyle/>
            <a:p>
              <a:pPr>
                <a:defRPr sz="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Verdana" panose="020B0604030504040204" pitchFamily="34" charset="0"/>
                <a:ea typeface="+mn-ea"/>
                <a:cs typeface="+mn-cs"/>
              </a:defRPr>
            </a:pPr>
            <a:endParaRPr lang="en-US"/>
          </a:p>
        </c:txPr>
        <c:crossAx val="132872944"/>
        <c:crosses val="autoZero"/>
        <c:crossBetween val="between"/>
      </c:valAx>
      <c:spPr>
        <a:solidFill>
          <a:schemeClr val="bg1"/>
        </a:solidFill>
        <a:ln w="9525">
          <a:solidFill>
            <a:schemeClr val="tx1"/>
          </a:solidFill>
        </a:ln>
        <a:effectLst/>
      </c:spPr>
    </c:plotArea>
    <c:legend>
      <c:legendPos val="b"/>
      <c:layout>
        <c:manualLayout>
          <c:xMode val="edge"/>
          <c:yMode val="edge"/>
          <c:x val="0.44734361824681423"/>
          <c:y val="0.89302388021169488"/>
          <c:w val="0.25946646301319359"/>
          <c:h val="4.0744926438360245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32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CA" sz="1100">
                <a:solidFill>
                  <a:schemeClr val="tx1"/>
                </a:solidFill>
              </a:rPr>
              <a:t>Proportion d’exploitantes agricoles selon la catégorie de revenus d’exploitation agricole</a:t>
            </a:r>
          </a:p>
        </c:rich>
      </c:tx>
      <c:layout>
        <c:manualLayout>
          <c:xMode val="edge"/>
          <c:yMode val="edge"/>
          <c:x val="1.6289590180704084E-3"/>
          <c:y val="0"/>
        </c:manualLayout>
      </c:layout>
      <c:overlay val="0"/>
      <c:spPr>
        <a:noFill/>
        <a:ln>
          <a:noFill/>
        </a:ln>
        <a:effectLst/>
      </c:spPr>
      <c:txPr>
        <a:bodyPr rot="0" spcFirstLastPara="1" vertOverflow="ellipsis" vert="horz" wrap="square" anchor="ctr" anchorCtr="1"/>
        <a:lstStyle/>
        <a:p>
          <a:pPr algn="l">
            <a:defRPr sz="132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clustered"/>
        <c:varyColors val="0"/>
        <c:ser>
          <c:idx val="0"/>
          <c:order val="0"/>
          <c:spPr>
            <a:solidFill>
              <a:srgbClr val="002060"/>
            </a:solidFill>
            <a:ln>
              <a:solidFill>
                <a:sysClr val="windowText" lastClr="000000"/>
              </a:solidFill>
            </a:ln>
            <a:effectLst/>
          </c:spPr>
          <c:invertIfNegative val="0"/>
          <c:cat>
            <c:strRef>
              <c:f>diapositive29!$A$2:$A$10</c:f>
              <c:strCache>
                <c:ptCount val="9"/>
                <c:pt idx="0">
                  <c:v>1 $ à 9 999 $</c:v>
                </c:pt>
                <c:pt idx="1">
                  <c:v>10 000 $ à 24 999 $</c:v>
                </c:pt>
                <c:pt idx="2">
                  <c:v>25 000 $ à 49 999 $</c:v>
                </c:pt>
                <c:pt idx="3">
                  <c:v>50 000 $ à 99 999 $</c:v>
                </c:pt>
                <c:pt idx="4">
                  <c:v>100 000 $ à 249 999 $</c:v>
                </c:pt>
                <c:pt idx="5">
                  <c:v>250 000 $ à 499 999 $</c:v>
                </c:pt>
                <c:pt idx="6">
                  <c:v>500 000 $ à 999 999 $</c:v>
                </c:pt>
                <c:pt idx="7">
                  <c:v>1 M$ à moins de 2 M$</c:v>
                </c:pt>
                <c:pt idx="8">
                  <c:v>2 M$ et plus</c:v>
                </c:pt>
              </c:strCache>
            </c:strRef>
          </c:cat>
          <c:val>
            <c:numRef>
              <c:f>diapositive29!$F$2:$F$10</c:f>
              <c:numCache>
                <c:formatCode>0.0</c:formatCode>
                <c:ptCount val="9"/>
                <c:pt idx="0">
                  <c:v>36.981058965439935</c:v>
                </c:pt>
                <c:pt idx="1">
                  <c:v>33.528307822069713</c:v>
                </c:pt>
                <c:pt idx="2">
                  <c:v>31.90969392774241</c:v>
                </c:pt>
                <c:pt idx="3">
                  <c:v>30.150418878728868</c:v>
                </c:pt>
                <c:pt idx="4">
                  <c:v>28.12334558277389</c:v>
                </c:pt>
                <c:pt idx="5">
                  <c:v>27.645340357582871</c:v>
                </c:pt>
                <c:pt idx="6">
                  <c:v>27.198161059567649</c:v>
                </c:pt>
                <c:pt idx="7">
                  <c:v>25.811513312026634</c:v>
                </c:pt>
                <c:pt idx="8">
                  <c:v>21.381050564428392</c:v>
                </c:pt>
              </c:numCache>
            </c:numRef>
          </c:val>
          <c:extLst>
            <c:ext xmlns:c16="http://schemas.microsoft.com/office/drawing/2014/chart" uri="{C3380CC4-5D6E-409C-BE32-E72D297353CC}">
              <c16:uniqueId val="{00000000-0037-4295-86DA-2FDC2F102F14}"/>
            </c:ext>
          </c:extLst>
        </c:ser>
        <c:dLbls>
          <c:showLegendKey val="0"/>
          <c:showVal val="0"/>
          <c:showCatName val="0"/>
          <c:showSerName val="0"/>
          <c:showPercent val="0"/>
          <c:showBubbleSize val="0"/>
        </c:dLbls>
        <c:gapWidth val="219"/>
        <c:overlap val="-27"/>
        <c:axId val="132876472"/>
        <c:axId val="132877648"/>
      </c:barChart>
      <c:catAx>
        <c:axId val="13287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32877648"/>
        <c:crosses val="autoZero"/>
        <c:auto val="1"/>
        <c:lblAlgn val="ctr"/>
        <c:lblOffset val="100"/>
        <c:noMultiLvlLbl val="0"/>
      </c:catAx>
      <c:valAx>
        <c:axId val="1328776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32876472"/>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r-CA" sz="1100" b="1">
                <a:solidFill>
                  <a:schemeClr val="tx1"/>
                </a:solidFill>
                <a:latin typeface="Verdana" panose="020B0604030504040204" pitchFamily="34" charset="0"/>
                <a:ea typeface="Verdana" panose="020B0604030504040204" pitchFamily="34" charset="0"/>
              </a:rPr>
              <a:t>Proportion des cultures de foin et de grandes cultures déclarées au Canada, 2021</a:t>
            </a:r>
            <a:r>
              <a:rPr lang="fr-CA" sz="1100" b="1" baseline="0">
                <a:solidFill>
                  <a:schemeClr val="tx1"/>
                </a:solidFill>
                <a:latin typeface="Verdana" panose="020B0604030504040204" pitchFamily="34" charset="0"/>
                <a:ea typeface="Verdana" panose="020B0604030504040204" pitchFamily="34" charset="0"/>
              </a:rPr>
              <a:t>     </a:t>
            </a:r>
            <a:r>
              <a:rPr lang="fr-CA" sz="1100" b="1">
                <a:solidFill>
                  <a:schemeClr val="tx1"/>
                </a:solidFill>
                <a:latin typeface="Verdana" panose="020B0604030504040204" pitchFamily="34" charset="0"/>
                <a:ea typeface="Verdana" panose="020B0604030504040204" pitchFamily="34" charset="0"/>
              </a:rPr>
              <a:t> </a:t>
            </a:r>
          </a:p>
        </c:rich>
      </c:tx>
      <c:layout>
        <c:manualLayout>
          <c:xMode val="edge"/>
          <c:yMode val="edge"/>
          <c:x val="1.390339231298217E-2"/>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972782254353768"/>
          <c:y val="0.13889931184570037"/>
          <c:w val="0.420544508290357"/>
          <c:h val="0.65572387733993387"/>
        </c:manualLayout>
      </c:layout>
      <c:pieChart>
        <c:varyColors val="1"/>
        <c:ser>
          <c:idx val="0"/>
          <c:order val="0"/>
          <c:tx>
            <c:strRef>
              <c:f>diapositive11!$C$2</c:f>
              <c:strCache>
                <c:ptCount val="1"/>
                <c:pt idx="0">
                  <c:v>%</c:v>
                </c:pt>
              </c:strCache>
            </c:strRef>
          </c:tx>
          <c:spPr>
            <a:ln w="9525">
              <a:solidFill>
                <a:schemeClr val="tx1"/>
              </a:solidFill>
            </a:ln>
          </c:spPr>
          <c:dPt>
            <c:idx val="0"/>
            <c:bubble3D val="0"/>
            <c:spPr>
              <a:solidFill>
                <a:srgbClr val="000080"/>
              </a:solidFill>
              <a:ln w="9525">
                <a:solidFill>
                  <a:schemeClr val="tx1"/>
                </a:solidFill>
              </a:ln>
              <a:effectLst/>
            </c:spPr>
            <c:extLst>
              <c:ext xmlns:c16="http://schemas.microsoft.com/office/drawing/2014/chart" uri="{C3380CC4-5D6E-409C-BE32-E72D297353CC}">
                <c16:uniqueId val="{00000001-121E-4784-9A16-A8FFBF4B2637}"/>
              </c:ext>
            </c:extLst>
          </c:dPt>
          <c:dPt>
            <c:idx val="1"/>
            <c:bubble3D val="0"/>
            <c:spPr>
              <a:solidFill>
                <a:srgbClr val="99CCFF"/>
              </a:solidFill>
              <a:ln w="9525">
                <a:solidFill>
                  <a:schemeClr val="tx1"/>
                </a:solidFill>
              </a:ln>
              <a:effectLst/>
            </c:spPr>
            <c:extLst>
              <c:ext xmlns:c16="http://schemas.microsoft.com/office/drawing/2014/chart" uri="{C3380CC4-5D6E-409C-BE32-E72D297353CC}">
                <c16:uniqueId val="{00000003-121E-4784-9A16-A8FFBF4B2637}"/>
              </c:ext>
            </c:extLst>
          </c:dPt>
          <c:dPt>
            <c:idx val="2"/>
            <c:bubble3D val="0"/>
            <c:spPr>
              <a:solidFill>
                <a:srgbClr val="FF0000"/>
              </a:solidFill>
              <a:ln w="9525">
                <a:solidFill>
                  <a:schemeClr val="tx1"/>
                </a:solidFill>
              </a:ln>
              <a:effectLst/>
            </c:spPr>
            <c:extLst>
              <c:ext xmlns:c16="http://schemas.microsoft.com/office/drawing/2014/chart" uri="{C3380CC4-5D6E-409C-BE32-E72D297353CC}">
                <c16:uniqueId val="{00000005-121E-4784-9A16-A8FFBF4B2637}"/>
              </c:ext>
            </c:extLst>
          </c:dPt>
          <c:dPt>
            <c:idx val="3"/>
            <c:bubble3D val="0"/>
            <c:spPr>
              <a:solidFill>
                <a:schemeClr val="bg1">
                  <a:lumMod val="75000"/>
                </a:schemeClr>
              </a:solidFill>
              <a:ln w="9525">
                <a:solidFill>
                  <a:schemeClr val="tx1"/>
                </a:solidFill>
              </a:ln>
              <a:effectLst/>
            </c:spPr>
            <c:extLst>
              <c:ext xmlns:c16="http://schemas.microsoft.com/office/drawing/2014/chart" uri="{C3380CC4-5D6E-409C-BE32-E72D297353CC}">
                <c16:uniqueId val="{00000007-121E-4784-9A16-A8FFBF4B2637}"/>
              </c:ext>
            </c:extLst>
          </c:dPt>
          <c:dPt>
            <c:idx val="4"/>
            <c:bubble3D val="0"/>
            <c:spPr>
              <a:solidFill>
                <a:sysClr val="window" lastClr="FFFFFF"/>
              </a:solidFill>
              <a:ln w="9525">
                <a:solidFill>
                  <a:sysClr val="windowText" lastClr="000000"/>
                </a:solidFill>
              </a:ln>
              <a:effectLst/>
            </c:spPr>
            <c:extLst>
              <c:ext xmlns:c16="http://schemas.microsoft.com/office/drawing/2014/chart" uri="{C3380CC4-5D6E-409C-BE32-E72D297353CC}">
                <c16:uniqueId val="{00000009-121E-4784-9A16-A8FFBF4B2637}"/>
              </c:ext>
            </c:extLst>
          </c:dPt>
          <c:dLbls>
            <c:dLbl>
              <c:idx val="0"/>
              <c:tx>
                <c:rich>
                  <a:bodyPr/>
                  <a:lstStyle/>
                  <a:p>
                    <a:r>
                      <a:rPr lang="en-US"/>
                      <a:t>24.0</a:t>
                    </a:r>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1E-4784-9A16-A8FFBF4B2637}"/>
                </c:ext>
              </c:extLst>
            </c:dLbl>
            <c:dLbl>
              <c:idx val="1"/>
              <c:tx>
                <c:rich>
                  <a:bodyPr/>
                  <a:lstStyle/>
                  <a:p>
                    <a:r>
                      <a:rPr lang="en-US"/>
                      <a:t>17.2</a:t>
                    </a:r>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1E-4784-9A16-A8FFBF4B2637}"/>
                </c:ext>
              </c:extLst>
            </c:dLbl>
            <c:dLbl>
              <c:idx val="2"/>
              <c:tx>
                <c:rich>
                  <a:bodyPr/>
                  <a:lstStyle/>
                  <a:p>
                    <a:r>
                      <a:rPr lang="en-US"/>
                      <a:t>9.0</a:t>
                    </a:r>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1E-4784-9A16-A8FFBF4B2637}"/>
                </c:ext>
              </c:extLst>
            </c:dLbl>
            <c:dLbl>
              <c:idx val="3"/>
              <c:tx>
                <c:rich>
                  <a:bodyPr/>
                  <a:lstStyle/>
                  <a:p>
                    <a:r>
                      <a:rPr lang="en-US"/>
                      <a:t>8.1</a:t>
                    </a:r>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1E-4784-9A16-A8FFBF4B2637}"/>
                </c:ext>
              </c:extLst>
            </c:dLbl>
            <c:dLbl>
              <c:idx val="4"/>
              <c:tx>
                <c:rich>
                  <a:bodyPr/>
                  <a:lstStyle/>
                  <a:p>
                    <a:r>
                      <a:rPr lang="en-US"/>
                      <a:t>41.7</a:t>
                    </a:r>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1E-4784-9A16-A8FFBF4B263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diapositive11!$A$3:$A$7</c:f>
              <c:strCache>
                <c:ptCount val="5"/>
                <c:pt idx="0">
                  <c:v>Canola</c:v>
                </c:pt>
                <c:pt idx="1">
                  <c:v>Blé de printemps</c:v>
                </c:pt>
                <c:pt idx="2">
                  <c:v>Orge</c:v>
                </c:pt>
                <c:pt idx="3">
                  <c:v>Luzerne et mélanges de luzerne</c:v>
                </c:pt>
                <c:pt idx="4">
                  <c:v>Autre</c:v>
                </c:pt>
              </c:strCache>
            </c:strRef>
          </c:cat>
          <c:val>
            <c:numRef>
              <c:f>diapositive11!$C$3:$C$7</c:f>
              <c:numCache>
                <c:formatCode>0.0</c:formatCode>
                <c:ptCount val="5"/>
                <c:pt idx="0">
                  <c:v>23.970800640653657</c:v>
                </c:pt>
                <c:pt idx="1">
                  <c:v>17.24536774300601</c:v>
                </c:pt>
                <c:pt idx="2">
                  <c:v>8.9576158251669646</c:v>
                </c:pt>
                <c:pt idx="3">
                  <c:v>8.1294689045952016</c:v>
                </c:pt>
                <c:pt idx="4">
                  <c:v>41.696746886578168</c:v>
                </c:pt>
              </c:numCache>
            </c:numRef>
          </c:val>
          <c:extLst>
            <c:ext xmlns:c16="http://schemas.microsoft.com/office/drawing/2014/chart" uri="{C3380CC4-5D6E-409C-BE32-E72D297353CC}">
              <c16:uniqueId val="{0000000A-121E-4784-9A16-A8FFBF4B263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7616571717016245"/>
          <c:y val="0.34737926989895496"/>
          <c:w val="0.23553784012653253"/>
          <c:h val="0.3649249613029140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37118193891096E-2"/>
          <c:y val="9.2837362299490564E-2"/>
          <c:w val="0.92990250110668415"/>
          <c:h val="0.73790267724959091"/>
        </c:manualLayout>
      </c:layout>
      <c:barChart>
        <c:barDir val="bar"/>
        <c:grouping val="clustered"/>
        <c:varyColors val="0"/>
        <c:ser>
          <c:idx val="0"/>
          <c:order val="0"/>
          <c:tx>
            <c:strRef>
              <c:f>diapositive13!$B$13</c:f>
              <c:strCache>
                <c:ptCount val="1"/>
                <c:pt idx="0">
                  <c:v>2011</c:v>
                </c:pt>
              </c:strCache>
            </c:strRef>
          </c:tx>
          <c:spPr>
            <a:solidFill>
              <a:srgbClr val="FF0000"/>
            </a:solidFill>
            <a:ln w="9525">
              <a:solidFill>
                <a:schemeClr val="tx1"/>
              </a:solidFill>
            </a:ln>
            <a:effectLst/>
          </c:spPr>
          <c:invertIfNegative val="0"/>
          <c:cat>
            <c:strRef>
              <c:f>diapositive13!$A$14:$A$21</c:f>
              <c:strCache>
                <c:ptCount val="8"/>
                <c:pt idx="0">
                  <c:v>Lentilles et pois secs de grande culture</c:v>
                </c:pt>
                <c:pt idx="1">
                  <c:v>Maïs-grain</c:v>
                </c:pt>
                <c:pt idx="2">
                  <c:v>Soja</c:v>
                </c:pt>
                <c:pt idx="3">
                  <c:v>Avoine et orge</c:v>
                </c:pt>
                <c:pt idx="4">
                  <c:v>Foin</c:v>
                </c:pt>
                <c:pt idx="5">
                  <c:v>Blé dur</c:v>
                </c:pt>
                <c:pt idx="6">
                  <c:v>Blé de printemps</c:v>
                </c:pt>
                <c:pt idx="7">
                  <c:v>Canola</c:v>
                </c:pt>
              </c:strCache>
            </c:strRef>
          </c:cat>
          <c:val>
            <c:numRef>
              <c:f>diapositive13!$B$14:$B$21</c:f>
              <c:numCache>
                <c:formatCode>_-* #,##0_-;\-* #,##0_-;_-* "-"??_-;_-@_-</c:formatCode>
                <c:ptCount val="8"/>
                <c:pt idx="0">
                  <c:v>4991249</c:v>
                </c:pt>
                <c:pt idx="1">
                  <c:v>3296587</c:v>
                </c:pt>
                <c:pt idx="2">
                  <c:v>3959772</c:v>
                </c:pt>
                <c:pt idx="3">
                  <c:v>10650060</c:v>
                </c:pt>
                <c:pt idx="4">
                  <c:v>16943579</c:v>
                </c:pt>
                <c:pt idx="5">
                  <c:v>4249193</c:v>
                </c:pt>
                <c:pt idx="6">
                  <c:v>16866217</c:v>
                </c:pt>
                <c:pt idx="7">
                  <c:v>19368997</c:v>
                </c:pt>
              </c:numCache>
            </c:numRef>
          </c:val>
          <c:extLst>
            <c:ext xmlns:c16="http://schemas.microsoft.com/office/drawing/2014/chart" uri="{C3380CC4-5D6E-409C-BE32-E72D297353CC}">
              <c16:uniqueId val="{00000000-C6FB-4812-9DA3-095C47AE9F24}"/>
            </c:ext>
          </c:extLst>
        </c:ser>
        <c:ser>
          <c:idx val="1"/>
          <c:order val="1"/>
          <c:tx>
            <c:strRef>
              <c:f>diapositive13!$D$13</c:f>
              <c:strCache>
                <c:ptCount val="1"/>
                <c:pt idx="0">
                  <c:v>2016</c:v>
                </c:pt>
              </c:strCache>
            </c:strRef>
          </c:tx>
          <c:spPr>
            <a:solidFill>
              <a:srgbClr val="000080"/>
            </a:solidFill>
            <a:ln>
              <a:solidFill>
                <a:schemeClr val="tx1"/>
              </a:solidFill>
            </a:ln>
            <a:effectLst/>
          </c:spPr>
          <c:invertIfNegative val="0"/>
          <c:cat>
            <c:strRef>
              <c:f>diapositive13!$A$14:$A$21</c:f>
              <c:strCache>
                <c:ptCount val="8"/>
                <c:pt idx="0">
                  <c:v>Lentilles et pois secs de grande culture</c:v>
                </c:pt>
                <c:pt idx="1">
                  <c:v>Maïs-grain</c:v>
                </c:pt>
                <c:pt idx="2">
                  <c:v>Soja</c:v>
                </c:pt>
                <c:pt idx="3">
                  <c:v>Avoine et orge</c:v>
                </c:pt>
                <c:pt idx="4">
                  <c:v>Foin</c:v>
                </c:pt>
                <c:pt idx="5">
                  <c:v>Blé dur</c:v>
                </c:pt>
                <c:pt idx="6">
                  <c:v>Blé de printemps</c:v>
                </c:pt>
                <c:pt idx="7">
                  <c:v>Canola</c:v>
                </c:pt>
              </c:strCache>
            </c:strRef>
          </c:cat>
          <c:val>
            <c:numRef>
              <c:f>diapositive13!$D$14:$D$21</c:f>
              <c:numCache>
                <c:formatCode>_-* #,##0_-;\-* #,##0_-;_-* "-"??_-;_-@_-</c:formatCode>
                <c:ptCount val="8"/>
                <c:pt idx="0">
                  <c:v>9876680</c:v>
                </c:pt>
                <c:pt idx="1">
                  <c:v>3614663</c:v>
                </c:pt>
                <c:pt idx="2">
                  <c:v>5615864</c:v>
                </c:pt>
                <c:pt idx="3">
                  <c:v>9855755</c:v>
                </c:pt>
                <c:pt idx="4">
                  <c:v>14127922</c:v>
                </c:pt>
                <c:pt idx="5">
                  <c:v>6062953</c:v>
                </c:pt>
                <c:pt idx="6">
                  <c:v>15693427</c:v>
                </c:pt>
                <c:pt idx="7">
                  <c:v>20606778</c:v>
                </c:pt>
              </c:numCache>
            </c:numRef>
          </c:val>
          <c:extLst>
            <c:ext xmlns:c16="http://schemas.microsoft.com/office/drawing/2014/chart" uri="{C3380CC4-5D6E-409C-BE32-E72D297353CC}">
              <c16:uniqueId val="{00000001-C6FB-4812-9DA3-095C47AE9F24}"/>
            </c:ext>
          </c:extLst>
        </c:ser>
        <c:ser>
          <c:idx val="2"/>
          <c:order val="2"/>
          <c:tx>
            <c:strRef>
              <c:f>diapositive13!$E$13</c:f>
              <c:strCache>
                <c:ptCount val="1"/>
                <c:pt idx="0">
                  <c:v>2021</c:v>
                </c:pt>
              </c:strCache>
            </c:strRef>
          </c:tx>
          <c:spPr>
            <a:solidFill>
              <a:srgbClr val="99CCFF"/>
            </a:solidFill>
            <a:ln>
              <a:solidFill>
                <a:schemeClr val="tx1"/>
              </a:solidFill>
            </a:ln>
            <a:effectLst/>
          </c:spPr>
          <c:invertIfNegative val="0"/>
          <c:cat>
            <c:strRef>
              <c:f>diapositive13!$A$14:$A$21</c:f>
              <c:strCache>
                <c:ptCount val="8"/>
                <c:pt idx="0">
                  <c:v>Lentilles et pois secs de grande culture</c:v>
                </c:pt>
                <c:pt idx="1">
                  <c:v>Maïs-grain</c:v>
                </c:pt>
                <c:pt idx="2">
                  <c:v>Soja</c:v>
                </c:pt>
                <c:pt idx="3">
                  <c:v>Avoine et orge</c:v>
                </c:pt>
                <c:pt idx="4">
                  <c:v>Foin</c:v>
                </c:pt>
                <c:pt idx="5">
                  <c:v>Blé dur</c:v>
                </c:pt>
                <c:pt idx="6">
                  <c:v>Blé de printemps</c:v>
                </c:pt>
                <c:pt idx="7">
                  <c:v>Canola</c:v>
                </c:pt>
              </c:strCache>
            </c:strRef>
          </c:cat>
          <c:val>
            <c:numRef>
              <c:f>diapositive13!$E$14:$E$21</c:f>
              <c:numCache>
                <c:formatCode>_-* #,##0_-;\-* #,##0_-;_-* "-"??_-;_-@_-</c:formatCode>
                <c:ptCount val="8"/>
                <c:pt idx="0">
                  <c:v>8055418</c:v>
                </c:pt>
                <c:pt idx="1">
                  <c:v>3676418</c:v>
                </c:pt>
                <c:pt idx="2">
                  <c:v>5157986</c:v>
                </c:pt>
                <c:pt idx="3">
                  <c:v>12033950</c:v>
                </c:pt>
                <c:pt idx="4">
                  <c:v>12945622</c:v>
                </c:pt>
                <c:pt idx="5">
                  <c:v>5736514</c:v>
                </c:pt>
                <c:pt idx="6">
                  <c:v>16021936</c:v>
                </c:pt>
                <c:pt idx="7">
                  <c:v>22270249</c:v>
                </c:pt>
              </c:numCache>
            </c:numRef>
          </c:val>
          <c:extLst>
            <c:ext xmlns:c16="http://schemas.microsoft.com/office/drawing/2014/chart" uri="{C3380CC4-5D6E-409C-BE32-E72D297353CC}">
              <c16:uniqueId val="{00000002-C6FB-4812-9DA3-095C47AE9F24}"/>
            </c:ext>
          </c:extLst>
        </c:ser>
        <c:dLbls>
          <c:showLegendKey val="0"/>
          <c:showVal val="0"/>
          <c:showCatName val="0"/>
          <c:showSerName val="0"/>
          <c:showPercent val="0"/>
          <c:showBubbleSize val="0"/>
        </c:dLbls>
        <c:gapWidth val="219"/>
        <c:axId val="130574880"/>
        <c:axId val="130576448"/>
      </c:barChart>
      <c:catAx>
        <c:axId val="1305748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30576448"/>
        <c:crosses val="autoZero"/>
        <c:auto val="1"/>
        <c:lblAlgn val="ctr"/>
        <c:lblOffset val="100"/>
        <c:noMultiLvlLbl val="0"/>
      </c:catAx>
      <c:valAx>
        <c:axId val="130576448"/>
        <c:scaling>
          <c:orientation val="minMax"/>
        </c:scaling>
        <c:delete val="0"/>
        <c:axPos val="b"/>
        <c:majorGridlines>
          <c:spPr>
            <a:ln w="9525" cap="flat" cmpd="sng" algn="ctr">
              <a:noFill/>
              <a:round/>
            </a:ln>
            <a:effectLst/>
          </c:spPr>
        </c:majorGridlines>
        <c:title>
          <c:tx>
            <c:rich>
              <a:bodyPr rot="0" spcFirstLastPara="1" vertOverflow="ellipsis" vert="horz" wrap="square" anchor="t" anchorCtr="0"/>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fr-CA" sz="800" b="1">
                    <a:solidFill>
                      <a:sysClr val="windowText" lastClr="000000"/>
                    </a:solidFill>
                    <a:latin typeface="Verdana" panose="020B0604030504040204" pitchFamily="34" charset="0"/>
                    <a:ea typeface="Verdana" panose="020B0604030504040204" pitchFamily="34" charset="0"/>
                  </a:rPr>
                  <a:t>acres </a:t>
                </a:r>
                <a:r>
                  <a:rPr lang="fr-CA" sz="800" b="1" baseline="0">
                    <a:solidFill>
                      <a:sysClr val="windowText" lastClr="000000"/>
                    </a:solidFill>
                    <a:latin typeface="Verdana" panose="020B0604030504040204" pitchFamily="34" charset="0"/>
                    <a:ea typeface="Verdana" panose="020B0604030504040204" pitchFamily="34" charset="0"/>
                  </a:rPr>
                  <a:t>(en millions)</a:t>
                </a:r>
              </a:p>
            </c:rich>
          </c:tx>
          <c:layout>
            <c:manualLayout>
              <c:xMode val="edge"/>
              <c:yMode val="edge"/>
              <c:x val="0.87729903698314438"/>
              <c:y val="0.89404797477789144"/>
            </c:manualLayout>
          </c:layout>
          <c:overlay val="0"/>
          <c:spPr>
            <a:noFill/>
            <a:ln>
              <a:noFill/>
            </a:ln>
            <a:effectLst/>
          </c:spPr>
          <c:txPr>
            <a:bodyPr rot="0" spcFirstLastPara="1" vertOverflow="ellipsis" vert="horz" wrap="square" anchor="t" anchorCtr="0"/>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30574880"/>
        <c:crosses val="autoZero"/>
        <c:crossBetween val="between"/>
        <c:dispUnits>
          <c:builtInUnit val="millions"/>
        </c:dispUnits>
      </c:valAx>
      <c:spPr>
        <a:noFill/>
        <a:ln w="9525">
          <a:solidFill>
            <a:schemeClr val="tx1"/>
          </a:solidFill>
        </a:ln>
        <a:effectLst/>
      </c:spPr>
    </c:plotArea>
    <c:legend>
      <c:legendPos val="b"/>
      <c:layout>
        <c:manualLayout>
          <c:xMode val="edge"/>
          <c:yMode val="edge"/>
          <c:x val="0.35199514489455319"/>
          <c:y val="0.90267003893595354"/>
          <c:w val="0.38345262031140054"/>
          <c:h val="4.7623418403073388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25050228326816E-2"/>
          <c:y val="0.11775061122378769"/>
          <c:w val="0.92990250110668415"/>
          <c:h val="0.77027148612025953"/>
        </c:manualLayout>
      </c:layout>
      <c:lineChart>
        <c:grouping val="standard"/>
        <c:varyColors val="0"/>
        <c:ser>
          <c:idx val="0"/>
          <c:order val="0"/>
          <c:tx>
            <c:strRef>
              <c:f>diapositive13!$A$53</c:f>
              <c:strCache>
                <c:ptCount val="1"/>
                <c:pt idx="0">
                  <c:v>Blé</c:v>
                </c:pt>
              </c:strCache>
            </c:strRef>
          </c:tx>
          <c:spPr>
            <a:ln w="9525" cap="rnd" cmpd="dbl">
              <a:solidFill>
                <a:srgbClr val="FFC000"/>
              </a:solidFill>
              <a:round/>
            </a:ln>
            <a:effectLst/>
          </c:spPr>
          <c:marker>
            <c:symbol val="circle"/>
            <c:size val="5"/>
            <c:spPr>
              <a:solidFill>
                <a:srgbClr val="FFC000"/>
              </a:solidFill>
              <a:ln w="9525">
                <a:solidFill>
                  <a:schemeClr val="accent1"/>
                </a:solidFill>
              </a:ln>
              <a:effectLst/>
            </c:spPr>
          </c:marker>
          <c:cat>
            <c:numRef>
              <c:f>diapositive13!$B$52:$F$52</c:f>
              <c:numCache>
                <c:formatCode>General</c:formatCode>
                <c:ptCount val="5"/>
                <c:pt idx="0">
                  <c:v>2001</c:v>
                </c:pt>
                <c:pt idx="1">
                  <c:v>2006</c:v>
                </c:pt>
                <c:pt idx="2">
                  <c:v>2011</c:v>
                </c:pt>
                <c:pt idx="3">
                  <c:v>2016</c:v>
                </c:pt>
                <c:pt idx="4">
                  <c:v>2021</c:v>
                </c:pt>
              </c:numCache>
            </c:numRef>
          </c:cat>
          <c:val>
            <c:numRef>
              <c:f>diapositive13!$B$53:$F$53</c:f>
              <c:numCache>
                <c:formatCode>_-* #,##0.0_-;\-* #,##0.0_-;_-* "-"??_-;_-@_-</c:formatCode>
                <c:ptCount val="5"/>
                <c:pt idx="0">
                  <c:v>30.073880740164956</c:v>
                </c:pt>
                <c:pt idx="1">
                  <c:v>27.565668678056841</c:v>
                </c:pt>
                <c:pt idx="2">
                  <c:v>26.401369337591653</c:v>
                </c:pt>
                <c:pt idx="3">
                  <c:v>25.289336490899089</c:v>
                </c:pt>
                <c:pt idx="4">
                  <c:v>25.038493318399485</c:v>
                </c:pt>
              </c:numCache>
            </c:numRef>
          </c:val>
          <c:smooth val="0"/>
          <c:extLst>
            <c:ext xmlns:c16="http://schemas.microsoft.com/office/drawing/2014/chart" uri="{C3380CC4-5D6E-409C-BE32-E72D297353CC}">
              <c16:uniqueId val="{00000000-A4D0-45A0-84E6-4427572D74BF}"/>
            </c:ext>
          </c:extLst>
        </c:ser>
        <c:ser>
          <c:idx val="1"/>
          <c:order val="1"/>
          <c:tx>
            <c:strRef>
              <c:f>diapositive13!$A$54</c:f>
              <c:strCache>
                <c:ptCount val="1"/>
                <c:pt idx="0">
                  <c:v>Plantes oléagineuses</c:v>
                </c:pt>
              </c:strCache>
            </c:strRef>
          </c:tx>
          <c:spPr>
            <a:ln w="28575" cap="rnd">
              <a:solidFill>
                <a:srgbClr val="FF0000"/>
              </a:solidFill>
              <a:round/>
            </a:ln>
            <a:effectLst/>
          </c:spPr>
          <c:marker>
            <c:symbol val="circle"/>
            <c:size val="5"/>
            <c:spPr>
              <a:solidFill>
                <a:srgbClr val="FF0000"/>
              </a:solidFill>
              <a:ln w="9525">
                <a:solidFill>
                  <a:schemeClr val="accent2"/>
                </a:solidFill>
              </a:ln>
              <a:effectLst/>
            </c:spPr>
          </c:marker>
          <c:cat>
            <c:numRef>
              <c:f>diapositive13!$B$52:$F$52</c:f>
              <c:numCache>
                <c:formatCode>General</c:formatCode>
                <c:ptCount val="5"/>
                <c:pt idx="0">
                  <c:v>2001</c:v>
                </c:pt>
                <c:pt idx="1">
                  <c:v>2006</c:v>
                </c:pt>
                <c:pt idx="2">
                  <c:v>2011</c:v>
                </c:pt>
                <c:pt idx="3">
                  <c:v>2016</c:v>
                </c:pt>
                <c:pt idx="4">
                  <c:v>2021</c:v>
                </c:pt>
              </c:numCache>
            </c:numRef>
          </c:cat>
          <c:val>
            <c:numRef>
              <c:f>diapositive13!$B$54:$F$54</c:f>
              <c:numCache>
                <c:formatCode>_-* #,##0.0_-;\-* #,##0.0_-;_-* "-"??_-;_-@_-</c:formatCode>
                <c:ptCount val="5"/>
                <c:pt idx="0">
                  <c:v>16.425079406479242</c:v>
                </c:pt>
                <c:pt idx="1">
                  <c:v>20.762559927271926</c:v>
                </c:pt>
                <c:pt idx="2">
                  <c:v>28.938587369449881</c:v>
                </c:pt>
                <c:pt idx="3">
                  <c:v>30.307892011285769</c:v>
                </c:pt>
                <c:pt idx="4">
                  <c:v>31.334445944961804</c:v>
                </c:pt>
              </c:numCache>
            </c:numRef>
          </c:val>
          <c:smooth val="0"/>
          <c:extLst>
            <c:ext xmlns:c16="http://schemas.microsoft.com/office/drawing/2014/chart" uri="{C3380CC4-5D6E-409C-BE32-E72D297353CC}">
              <c16:uniqueId val="{00000001-A4D0-45A0-84E6-4427572D74BF}"/>
            </c:ext>
          </c:extLst>
        </c:ser>
        <c:ser>
          <c:idx val="2"/>
          <c:order val="2"/>
          <c:tx>
            <c:strRef>
              <c:f>diapositive13!$A$55</c:f>
              <c:strCache>
                <c:ptCount val="1"/>
                <c:pt idx="0">
                  <c:v>Céréales secondaires</c:v>
                </c:pt>
              </c:strCache>
            </c:strRef>
          </c:tx>
          <c:spPr>
            <a:ln w="28575" cap="rnd">
              <a:solidFill>
                <a:srgbClr val="00B0F0"/>
              </a:solidFill>
              <a:round/>
            </a:ln>
            <a:effectLst/>
          </c:spPr>
          <c:marker>
            <c:symbol val="circle"/>
            <c:size val="5"/>
            <c:spPr>
              <a:solidFill>
                <a:srgbClr val="00B0F0"/>
              </a:solidFill>
              <a:ln w="9525">
                <a:solidFill>
                  <a:schemeClr val="accent3"/>
                </a:solidFill>
              </a:ln>
              <a:effectLst/>
            </c:spPr>
          </c:marker>
          <c:cat>
            <c:numRef>
              <c:f>diapositive13!$B$52:$F$52</c:f>
              <c:numCache>
                <c:formatCode>General</c:formatCode>
                <c:ptCount val="5"/>
                <c:pt idx="0">
                  <c:v>2001</c:v>
                </c:pt>
                <c:pt idx="1">
                  <c:v>2006</c:v>
                </c:pt>
                <c:pt idx="2">
                  <c:v>2011</c:v>
                </c:pt>
                <c:pt idx="3">
                  <c:v>2016</c:v>
                </c:pt>
                <c:pt idx="4">
                  <c:v>2021</c:v>
                </c:pt>
              </c:numCache>
            </c:numRef>
          </c:cat>
          <c:val>
            <c:numRef>
              <c:f>diapositive13!$B$55:$F$55</c:f>
              <c:numCache>
                <c:formatCode>_-* #,##0.0_-;\-* #,##0.0_-;_-* "-"??_-;_-@_-</c:formatCode>
                <c:ptCount val="5"/>
                <c:pt idx="0">
                  <c:v>24.089650498081919</c:v>
                </c:pt>
                <c:pt idx="1">
                  <c:v>21.817478482208571</c:v>
                </c:pt>
                <c:pt idx="2">
                  <c:v>17.909134643432058</c:v>
                </c:pt>
                <c:pt idx="3">
                  <c:v>16.732873116186106</c:v>
                </c:pt>
                <c:pt idx="4">
                  <c:v>19.088407395823385</c:v>
                </c:pt>
              </c:numCache>
            </c:numRef>
          </c:val>
          <c:smooth val="0"/>
          <c:extLst>
            <c:ext xmlns:c16="http://schemas.microsoft.com/office/drawing/2014/chart" uri="{C3380CC4-5D6E-409C-BE32-E72D297353CC}">
              <c16:uniqueId val="{00000002-A4D0-45A0-84E6-4427572D74BF}"/>
            </c:ext>
          </c:extLst>
        </c:ser>
        <c:ser>
          <c:idx val="3"/>
          <c:order val="3"/>
          <c:tx>
            <c:strRef>
              <c:f>diapositive13!$A$56</c:f>
              <c:strCache>
                <c:ptCount val="1"/>
                <c:pt idx="0">
                  <c:v>Légumineuses à grains</c:v>
                </c:pt>
              </c:strCache>
            </c:strRef>
          </c:tx>
          <c:spPr>
            <a:ln w="28575" cap="rnd">
              <a:solidFill>
                <a:schemeClr val="tx1"/>
              </a:solidFill>
              <a:round/>
            </a:ln>
            <a:effectLst/>
          </c:spPr>
          <c:marker>
            <c:symbol val="circle"/>
            <c:size val="5"/>
            <c:spPr>
              <a:solidFill>
                <a:schemeClr val="tx1"/>
              </a:solidFill>
              <a:ln w="9525">
                <a:solidFill>
                  <a:schemeClr val="accent4"/>
                </a:solidFill>
              </a:ln>
              <a:effectLst/>
            </c:spPr>
          </c:marker>
          <c:cat>
            <c:numRef>
              <c:f>diapositive13!$B$52:$F$52</c:f>
              <c:numCache>
                <c:formatCode>General</c:formatCode>
                <c:ptCount val="5"/>
                <c:pt idx="0">
                  <c:v>2001</c:v>
                </c:pt>
                <c:pt idx="1">
                  <c:v>2006</c:v>
                </c:pt>
                <c:pt idx="2">
                  <c:v>2011</c:v>
                </c:pt>
                <c:pt idx="3">
                  <c:v>2016</c:v>
                </c:pt>
                <c:pt idx="4">
                  <c:v>2021</c:v>
                </c:pt>
              </c:numCache>
            </c:numRef>
          </c:cat>
          <c:val>
            <c:numRef>
              <c:f>diapositive13!$B$56:$F$56</c:f>
              <c:numCache>
                <c:formatCode>_-* #,##0.0_-;\-* #,##0.0_-;_-* "-"??_-;_-@_-</c:formatCode>
                <c:ptCount val="5"/>
                <c:pt idx="0">
                  <c:v>7.4968898981878223</c:v>
                </c:pt>
                <c:pt idx="1">
                  <c:v>5.8965876214527233</c:v>
                </c:pt>
                <c:pt idx="2">
                  <c:v>6.1537109490745996</c:v>
                </c:pt>
                <c:pt idx="3">
                  <c:v>11.349853100938812</c:v>
                </c:pt>
                <c:pt idx="4">
                  <c:v>9.3655866278393543</c:v>
                </c:pt>
              </c:numCache>
            </c:numRef>
          </c:val>
          <c:smooth val="0"/>
          <c:extLst>
            <c:ext xmlns:c16="http://schemas.microsoft.com/office/drawing/2014/chart" uri="{C3380CC4-5D6E-409C-BE32-E72D297353CC}">
              <c16:uniqueId val="{00000003-A4D0-45A0-84E6-4427572D74BF}"/>
            </c:ext>
          </c:extLst>
        </c:ser>
        <c:ser>
          <c:idx val="4"/>
          <c:order val="4"/>
          <c:tx>
            <c:strRef>
              <c:f>diapositive13!$A$57</c:f>
              <c:strCache>
                <c:ptCount val="1"/>
                <c:pt idx="0">
                  <c:v>Foin</c:v>
                </c:pt>
              </c:strCache>
            </c:strRef>
          </c:tx>
          <c:spPr>
            <a:ln w="28575" cap="rnd">
              <a:solidFill>
                <a:srgbClr val="7030A0"/>
              </a:solidFill>
              <a:round/>
            </a:ln>
            <a:effectLst/>
          </c:spPr>
          <c:marker>
            <c:symbol val="circle"/>
            <c:size val="5"/>
            <c:spPr>
              <a:solidFill>
                <a:srgbClr val="7030A0"/>
              </a:solidFill>
              <a:ln w="9525">
                <a:solidFill>
                  <a:schemeClr val="accent5"/>
                </a:solidFill>
              </a:ln>
              <a:effectLst/>
            </c:spPr>
          </c:marker>
          <c:cat>
            <c:numRef>
              <c:f>diapositive13!$B$52:$F$52</c:f>
              <c:numCache>
                <c:formatCode>General</c:formatCode>
                <c:ptCount val="5"/>
                <c:pt idx="0">
                  <c:v>2001</c:v>
                </c:pt>
                <c:pt idx="1">
                  <c:v>2006</c:v>
                </c:pt>
                <c:pt idx="2">
                  <c:v>2011</c:v>
                </c:pt>
                <c:pt idx="3">
                  <c:v>2016</c:v>
                </c:pt>
                <c:pt idx="4">
                  <c:v>2021</c:v>
                </c:pt>
              </c:numCache>
            </c:numRef>
          </c:cat>
          <c:val>
            <c:numRef>
              <c:f>diapositive13!$B$57:$F$57</c:f>
              <c:numCache>
                <c:formatCode>_-* #,##0.0_-;\-* #,##0.0_-;_-* "-"??_-;_-@_-</c:formatCode>
                <c:ptCount val="5"/>
                <c:pt idx="0">
                  <c:v>20.254508424722324</c:v>
                </c:pt>
                <c:pt idx="1">
                  <c:v>22.370083213498006</c:v>
                </c:pt>
                <c:pt idx="2">
                  <c:v>19.554225518194372</c:v>
                </c:pt>
                <c:pt idx="3">
                  <c:v>15.244834987831851</c:v>
                </c:pt>
                <c:pt idx="4">
                  <c:v>13.934147487602862</c:v>
                </c:pt>
              </c:numCache>
            </c:numRef>
          </c:val>
          <c:smooth val="0"/>
          <c:extLst>
            <c:ext xmlns:c16="http://schemas.microsoft.com/office/drawing/2014/chart" uri="{C3380CC4-5D6E-409C-BE32-E72D297353CC}">
              <c16:uniqueId val="{00000004-A4D0-45A0-84E6-4427572D74BF}"/>
            </c:ext>
          </c:extLst>
        </c:ser>
        <c:ser>
          <c:idx val="5"/>
          <c:order val="5"/>
          <c:tx>
            <c:strRef>
              <c:f>diapositive13!$A$58</c:f>
              <c:strCache>
                <c:ptCount val="1"/>
                <c:pt idx="0">
                  <c:v>Autre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diapositive13!$B$52:$F$52</c:f>
              <c:numCache>
                <c:formatCode>General</c:formatCode>
                <c:ptCount val="5"/>
                <c:pt idx="0">
                  <c:v>2001</c:v>
                </c:pt>
                <c:pt idx="1">
                  <c:v>2006</c:v>
                </c:pt>
                <c:pt idx="2">
                  <c:v>2011</c:v>
                </c:pt>
                <c:pt idx="3">
                  <c:v>2016</c:v>
                </c:pt>
                <c:pt idx="4">
                  <c:v>2021</c:v>
                </c:pt>
              </c:numCache>
            </c:numRef>
          </c:cat>
          <c:val>
            <c:numRef>
              <c:f>diapositive13!$B$58:$F$58</c:f>
              <c:numCache>
                <c:formatCode>_-* #,##0.0_-;\-* #,##0.0_-;_-* "-"??_-;_-@_-</c:formatCode>
                <c:ptCount val="5"/>
                <c:pt idx="0">
                  <c:v>1.6599910323637401</c:v>
                </c:pt>
                <c:pt idx="1">
                  <c:v>1.5876220775119305</c:v>
                </c:pt>
                <c:pt idx="2">
                  <c:v>1.0429721822574347</c:v>
                </c:pt>
                <c:pt idx="3">
                  <c:v>1.0752102928583716</c:v>
                </c:pt>
                <c:pt idx="4">
                  <c:v>1.2389192253731078</c:v>
                </c:pt>
              </c:numCache>
            </c:numRef>
          </c:val>
          <c:smooth val="0"/>
          <c:extLst>
            <c:ext xmlns:c16="http://schemas.microsoft.com/office/drawing/2014/chart" uri="{C3380CC4-5D6E-409C-BE32-E72D297353CC}">
              <c16:uniqueId val="{00000005-A4D0-45A0-84E6-4427572D74BF}"/>
            </c:ext>
          </c:extLst>
        </c:ser>
        <c:dLbls>
          <c:showLegendKey val="0"/>
          <c:showVal val="0"/>
          <c:showCatName val="0"/>
          <c:showSerName val="0"/>
          <c:showPercent val="0"/>
          <c:showBubbleSize val="0"/>
        </c:dLbls>
        <c:marker val="1"/>
        <c:smooth val="0"/>
        <c:axId val="130574096"/>
        <c:axId val="130572920"/>
      </c:lineChart>
      <c:catAx>
        <c:axId val="1305740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30572920"/>
        <c:crosses val="autoZero"/>
        <c:auto val="1"/>
        <c:lblAlgn val="ctr"/>
        <c:lblOffset val="100"/>
        <c:noMultiLvlLbl val="0"/>
      </c:catAx>
      <c:valAx>
        <c:axId val="130572920"/>
        <c:scaling>
          <c:orientation val="minMax"/>
        </c:scaling>
        <c:delete val="0"/>
        <c:axPos val="l"/>
        <c:majorGridlines>
          <c:spPr>
            <a:ln w="9525" cap="flat" cmpd="sng" algn="ctr">
              <a:noFill/>
              <a:round/>
            </a:ln>
            <a:effectLst/>
          </c:spPr>
        </c:majorGridlines>
        <c:title>
          <c:tx>
            <c:rich>
              <a:bodyPr rot="0" spcFirstLastPara="1" vertOverflow="ellipsis" wrap="square" anchor="t" anchorCtr="0"/>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fr-CA" sz="800" b="1">
                    <a:solidFill>
                      <a:sysClr val="windowText" lastClr="000000"/>
                    </a:solidFill>
                    <a:latin typeface="Verdana" panose="020B0604030504040204" pitchFamily="34" charset="0"/>
                    <a:ea typeface="Verdana" panose="020B0604030504040204" pitchFamily="34" charset="0"/>
                  </a:rPr>
                  <a:t>pourcentage de la superficie consacrée aux grandes cultures</a:t>
                </a:r>
              </a:p>
            </c:rich>
          </c:tx>
          <c:layout>
            <c:manualLayout>
              <c:xMode val="edge"/>
              <c:yMode val="edge"/>
              <c:x val="3.0503104780307767E-4"/>
              <c:y val="0"/>
            </c:manualLayout>
          </c:layout>
          <c:overlay val="0"/>
          <c:spPr>
            <a:noFill/>
            <a:ln>
              <a:noFill/>
            </a:ln>
            <a:effectLst/>
          </c:spPr>
          <c:txPr>
            <a:bodyPr rot="0" spcFirstLastPara="1" vertOverflow="ellipsis" wrap="square" anchor="t" anchorCtr="0"/>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30574096"/>
        <c:crosses val="autoZero"/>
        <c:crossBetween val="between"/>
      </c:valAx>
      <c:spPr>
        <a:noFill/>
        <a:ln w="9525">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9179343045341E-2"/>
          <c:y val="9.9084115901942854E-2"/>
          <c:w val="0.90576898596122346"/>
          <c:h val="0.78247076056002918"/>
        </c:manualLayout>
      </c:layout>
      <c:barChart>
        <c:barDir val="col"/>
        <c:grouping val="clustered"/>
        <c:varyColors val="0"/>
        <c:ser>
          <c:idx val="1"/>
          <c:order val="0"/>
          <c:tx>
            <c:strRef>
              <c:f>diapositive15!$B$2</c:f>
              <c:strCache>
                <c:ptCount val="1"/>
                <c:pt idx="0">
                  <c:v>Nombre total de bovins et de veaux</c:v>
                </c:pt>
              </c:strCache>
            </c:strRef>
          </c:tx>
          <c:spPr>
            <a:solidFill>
              <a:schemeClr val="accent1">
                <a:lumMod val="40000"/>
                <a:lumOff val="60000"/>
              </a:schemeClr>
            </a:solidFill>
            <a:ln>
              <a:solidFill>
                <a:sysClr val="windowText" lastClr="000000"/>
              </a:solidFill>
            </a:ln>
            <a:effectLst/>
          </c:spPr>
          <c:invertIfNegative val="0"/>
          <c:cat>
            <c:numRef>
              <c:f>diapositive15!$A$3:$A$16</c:f>
              <c:numCache>
                <c:formatCode>General</c:formatCode>
                <c:ptCount val="14"/>
                <c:pt idx="0">
                  <c:v>1956</c:v>
                </c:pt>
                <c:pt idx="1">
                  <c:v>1961</c:v>
                </c:pt>
                <c:pt idx="2">
                  <c:v>1966</c:v>
                </c:pt>
                <c:pt idx="3">
                  <c:v>1971</c:v>
                </c:pt>
                <c:pt idx="4">
                  <c:v>1976</c:v>
                </c:pt>
                <c:pt idx="5">
                  <c:v>1981</c:v>
                </c:pt>
                <c:pt idx="6">
                  <c:v>1986</c:v>
                </c:pt>
                <c:pt idx="7">
                  <c:v>1991</c:v>
                </c:pt>
                <c:pt idx="8">
                  <c:v>1996</c:v>
                </c:pt>
                <c:pt idx="9">
                  <c:v>2001</c:v>
                </c:pt>
                <c:pt idx="10">
                  <c:v>2006</c:v>
                </c:pt>
                <c:pt idx="11">
                  <c:v>2011</c:v>
                </c:pt>
                <c:pt idx="12">
                  <c:v>2016</c:v>
                </c:pt>
                <c:pt idx="13">
                  <c:v>2021</c:v>
                </c:pt>
              </c:numCache>
            </c:numRef>
          </c:cat>
          <c:val>
            <c:numRef>
              <c:f>diapositive15!$B$3:$B$16</c:f>
              <c:numCache>
                <c:formatCode>#,##0</c:formatCode>
                <c:ptCount val="14"/>
                <c:pt idx="0">
                  <c:v>11019286</c:v>
                </c:pt>
                <c:pt idx="1">
                  <c:v>11940978</c:v>
                </c:pt>
                <c:pt idx="2">
                  <c:v>12887388</c:v>
                </c:pt>
                <c:pt idx="3">
                  <c:v>13277997</c:v>
                </c:pt>
                <c:pt idx="4">
                  <c:v>15131722</c:v>
                </c:pt>
                <c:pt idx="5">
                  <c:v>13501904</c:v>
                </c:pt>
                <c:pt idx="6">
                  <c:v>11997608</c:v>
                </c:pt>
                <c:pt idx="7">
                  <c:v>12972038</c:v>
                </c:pt>
                <c:pt idx="8">
                  <c:v>14893034</c:v>
                </c:pt>
                <c:pt idx="9">
                  <c:v>15551449</c:v>
                </c:pt>
                <c:pt idx="10">
                  <c:v>15773527</c:v>
                </c:pt>
                <c:pt idx="11">
                  <c:v>12789965</c:v>
                </c:pt>
                <c:pt idx="12">
                  <c:v>12530730</c:v>
                </c:pt>
                <c:pt idx="13">
                  <c:v>12640089</c:v>
                </c:pt>
              </c:numCache>
            </c:numRef>
          </c:val>
          <c:extLst>
            <c:ext xmlns:c16="http://schemas.microsoft.com/office/drawing/2014/chart" uri="{C3380CC4-5D6E-409C-BE32-E72D297353CC}">
              <c16:uniqueId val="{00000000-2B8F-4895-8018-014DCBF03DEF}"/>
            </c:ext>
          </c:extLst>
        </c:ser>
        <c:dLbls>
          <c:showLegendKey val="0"/>
          <c:showVal val="0"/>
          <c:showCatName val="0"/>
          <c:showSerName val="0"/>
          <c:showPercent val="0"/>
          <c:showBubbleSize val="0"/>
        </c:dLbls>
        <c:gapWidth val="219"/>
        <c:axId val="130575272"/>
        <c:axId val="130575664"/>
      </c:barChart>
      <c:lineChart>
        <c:grouping val="standard"/>
        <c:varyColors val="0"/>
        <c:ser>
          <c:idx val="0"/>
          <c:order val="1"/>
          <c:tx>
            <c:strRef>
              <c:f>diapositive15!$C$2</c:f>
              <c:strCache>
                <c:ptCount val="1"/>
                <c:pt idx="0">
                  <c:v>Nombre d’exploitations ayant déclaré des bovins et des veaux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diapositive15!$A$3:$A$16</c:f>
              <c:numCache>
                <c:formatCode>General</c:formatCode>
                <c:ptCount val="14"/>
                <c:pt idx="0">
                  <c:v>1956</c:v>
                </c:pt>
                <c:pt idx="1">
                  <c:v>1961</c:v>
                </c:pt>
                <c:pt idx="2">
                  <c:v>1966</c:v>
                </c:pt>
                <c:pt idx="3">
                  <c:v>1971</c:v>
                </c:pt>
                <c:pt idx="4">
                  <c:v>1976</c:v>
                </c:pt>
                <c:pt idx="5">
                  <c:v>1981</c:v>
                </c:pt>
                <c:pt idx="6">
                  <c:v>1986</c:v>
                </c:pt>
                <c:pt idx="7">
                  <c:v>1991</c:v>
                </c:pt>
                <c:pt idx="8">
                  <c:v>1996</c:v>
                </c:pt>
                <c:pt idx="9">
                  <c:v>2001</c:v>
                </c:pt>
                <c:pt idx="10">
                  <c:v>2006</c:v>
                </c:pt>
                <c:pt idx="11">
                  <c:v>2011</c:v>
                </c:pt>
                <c:pt idx="12">
                  <c:v>2016</c:v>
                </c:pt>
                <c:pt idx="13">
                  <c:v>2021</c:v>
                </c:pt>
              </c:numCache>
            </c:numRef>
          </c:cat>
          <c:val>
            <c:numRef>
              <c:f>diapositive15!$C$3:$C$16</c:f>
              <c:numCache>
                <c:formatCode>#,##0</c:formatCode>
                <c:ptCount val="14"/>
                <c:pt idx="0">
                  <c:v>452480</c:v>
                </c:pt>
                <c:pt idx="1">
                  <c:v>375049</c:v>
                </c:pt>
                <c:pt idx="2">
                  <c:v>313735</c:v>
                </c:pt>
                <c:pt idx="3">
                  <c:v>248751</c:v>
                </c:pt>
                <c:pt idx="4">
                  <c:v>225253</c:v>
                </c:pt>
                <c:pt idx="5">
                  <c:v>185073</c:v>
                </c:pt>
                <c:pt idx="6">
                  <c:v>155945</c:v>
                </c:pt>
                <c:pt idx="7">
                  <c:v>145747</c:v>
                </c:pt>
                <c:pt idx="8">
                  <c:v>142157</c:v>
                </c:pt>
                <c:pt idx="9">
                  <c:v>122066</c:v>
                </c:pt>
                <c:pt idx="10">
                  <c:v>109901</c:v>
                </c:pt>
                <c:pt idx="11">
                  <c:v>85890</c:v>
                </c:pt>
                <c:pt idx="12">
                  <c:v>75307</c:v>
                </c:pt>
                <c:pt idx="13">
                  <c:v>74148</c:v>
                </c:pt>
              </c:numCache>
            </c:numRef>
          </c:val>
          <c:smooth val="0"/>
          <c:extLst>
            <c:ext xmlns:c16="http://schemas.microsoft.com/office/drawing/2014/chart" uri="{C3380CC4-5D6E-409C-BE32-E72D297353CC}">
              <c16:uniqueId val="{00000001-2B8F-4895-8018-014DCBF03DEF}"/>
            </c:ext>
          </c:extLst>
        </c:ser>
        <c:dLbls>
          <c:showLegendKey val="0"/>
          <c:showVal val="0"/>
          <c:showCatName val="0"/>
          <c:showSerName val="0"/>
          <c:showPercent val="0"/>
          <c:showBubbleSize val="0"/>
        </c:dLbls>
        <c:marker val="1"/>
        <c:smooth val="0"/>
        <c:axId val="131716384"/>
        <c:axId val="131721480"/>
      </c:lineChart>
      <c:catAx>
        <c:axId val="13057527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CA" sz="800"/>
                  <a:t>nombre </a:t>
                </a:r>
                <a:r>
                  <a:rPr lang="fr-CA" sz="800" baseline="0"/>
                  <a:t>de têtes (en millions)</a:t>
                </a:r>
              </a:p>
            </c:rich>
          </c:tx>
          <c:layout>
            <c:manualLayout>
              <c:xMode val="edge"/>
              <c:yMode val="edge"/>
              <c:x val="7.6527942447776316E-4"/>
              <c:y val="3.1672114223264612E-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0575664"/>
        <c:crosses val="autoZero"/>
        <c:auto val="1"/>
        <c:lblAlgn val="ctr"/>
        <c:lblOffset val="100"/>
        <c:noMultiLvlLbl val="0"/>
      </c:catAx>
      <c:valAx>
        <c:axId val="130575664"/>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0575272"/>
        <c:crosses val="autoZero"/>
        <c:crossBetween val="between"/>
        <c:dispUnits>
          <c:builtInUnit val="millions"/>
        </c:dispUnits>
      </c:valAx>
      <c:valAx>
        <c:axId val="13172148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1716384"/>
        <c:crosses val="max"/>
        <c:crossBetween val="between"/>
        <c:dispUnits>
          <c:builtInUnit val="thousands"/>
          <c:dispUnitsLbl>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dispUnitsLbl>
        </c:dispUnits>
      </c:valAx>
      <c:catAx>
        <c:axId val="131716384"/>
        <c:scaling>
          <c:orientation val="minMax"/>
        </c:scaling>
        <c:delete val="1"/>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CA" sz="800"/>
                  <a:t>nombre </a:t>
                </a:r>
                <a:r>
                  <a:rPr lang="fr-CA" sz="800" baseline="0"/>
                  <a:t>d’exploitations (en milliers)</a:t>
                </a:r>
              </a:p>
            </c:rich>
          </c:tx>
          <c:layout>
            <c:manualLayout>
              <c:xMode val="edge"/>
              <c:yMode val="edge"/>
              <c:x val="0.74673666674790651"/>
              <c:y val="3.167211422326446E-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out"/>
        <c:minorTickMark val="none"/>
        <c:tickLblPos val="nextTo"/>
        <c:crossAx val="131721480"/>
        <c:crosses val="autoZero"/>
        <c:auto val="1"/>
        <c:lblAlgn val="ctr"/>
        <c:lblOffset val="100"/>
        <c:noMultiLvlLbl val="0"/>
      </c:catAx>
      <c:spPr>
        <a:noFill/>
        <a:ln>
          <a:solidFill>
            <a:sysClr val="windowText" lastClr="000000"/>
          </a:solidFill>
        </a:ln>
        <a:effectLst/>
      </c:spPr>
    </c:plotArea>
    <c:legend>
      <c:legendPos val="b"/>
      <c:layout>
        <c:manualLayout>
          <c:xMode val="edge"/>
          <c:yMode val="edge"/>
          <c:x val="6.613057920670716E-2"/>
          <c:y val="0.94997590439185298"/>
          <c:w val="0.89999994865200383"/>
          <c:h val="5.0023952690494214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b="1">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9179343045341E-2"/>
          <c:y val="9.9084115901942854E-2"/>
          <c:w val="0.90576898596122346"/>
          <c:h val="0.78247076056002918"/>
        </c:manualLayout>
      </c:layout>
      <c:barChart>
        <c:barDir val="col"/>
        <c:grouping val="clustered"/>
        <c:varyColors val="0"/>
        <c:ser>
          <c:idx val="1"/>
          <c:order val="0"/>
          <c:tx>
            <c:strRef>
              <c:f>diapositive16!$B$2</c:f>
              <c:strCache>
                <c:ptCount val="1"/>
                <c:pt idx="0">
                  <c:v>Nombre total de porcs</c:v>
                </c:pt>
              </c:strCache>
            </c:strRef>
          </c:tx>
          <c:spPr>
            <a:solidFill>
              <a:schemeClr val="accent1">
                <a:lumMod val="40000"/>
                <a:lumOff val="60000"/>
              </a:schemeClr>
            </a:solidFill>
            <a:ln>
              <a:solidFill>
                <a:sysClr val="windowText" lastClr="000000"/>
              </a:solidFill>
            </a:ln>
            <a:effectLst/>
          </c:spPr>
          <c:invertIfNegative val="0"/>
          <c:cat>
            <c:numRef>
              <c:f>diapositive16!$A$3:$A$16</c:f>
              <c:numCache>
                <c:formatCode>General</c:formatCode>
                <c:ptCount val="14"/>
                <c:pt idx="0">
                  <c:v>1956</c:v>
                </c:pt>
                <c:pt idx="1">
                  <c:v>1961</c:v>
                </c:pt>
                <c:pt idx="2">
                  <c:v>1966</c:v>
                </c:pt>
                <c:pt idx="3">
                  <c:v>1971</c:v>
                </c:pt>
                <c:pt idx="4">
                  <c:v>1976</c:v>
                </c:pt>
                <c:pt idx="5">
                  <c:v>1981</c:v>
                </c:pt>
                <c:pt idx="6">
                  <c:v>1986</c:v>
                </c:pt>
                <c:pt idx="7">
                  <c:v>1991</c:v>
                </c:pt>
                <c:pt idx="8">
                  <c:v>1996</c:v>
                </c:pt>
                <c:pt idx="9">
                  <c:v>2001</c:v>
                </c:pt>
                <c:pt idx="10">
                  <c:v>2006</c:v>
                </c:pt>
                <c:pt idx="11">
                  <c:v>2011</c:v>
                </c:pt>
                <c:pt idx="12">
                  <c:v>2016</c:v>
                </c:pt>
                <c:pt idx="13">
                  <c:v>2021</c:v>
                </c:pt>
              </c:numCache>
            </c:numRef>
          </c:cat>
          <c:val>
            <c:numRef>
              <c:f>diapositive16!$B$3:$B$16</c:f>
              <c:numCache>
                <c:formatCode>#,##0</c:formatCode>
                <c:ptCount val="14"/>
                <c:pt idx="0">
                  <c:v>4732701</c:v>
                </c:pt>
                <c:pt idx="1">
                  <c:v>5332734</c:v>
                </c:pt>
                <c:pt idx="2">
                  <c:v>5408580</c:v>
                </c:pt>
                <c:pt idx="3">
                  <c:v>8106923</c:v>
                </c:pt>
                <c:pt idx="4">
                  <c:v>5789676</c:v>
                </c:pt>
                <c:pt idx="5">
                  <c:v>9875065</c:v>
                </c:pt>
                <c:pt idx="6">
                  <c:v>9756569</c:v>
                </c:pt>
                <c:pt idx="7">
                  <c:v>10216083</c:v>
                </c:pt>
                <c:pt idx="8">
                  <c:v>11040462</c:v>
                </c:pt>
                <c:pt idx="9">
                  <c:v>13958772</c:v>
                </c:pt>
                <c:pt idx="10">
                  <c:v>15043132</c:v>
                </c:pt>
                <c:pt idx="11">
                  <c:v>12679104</c:v>
                </c:pt>
                <c:pt idx="12">
                  <c:v>14091503</c:v>
                </c:pt>
                <c:pt idx="13">
                  <c:v>14568669</c:v>
                </c:pt>
              </c:numCache>
            </c:numRef>
          </c:val>
          <c:extLst>
            <c:ext xmlns:c16="http://schemas.microsoft.com/office/drawing/2014/chart" uri="{C3380CC4-5D6E-409C-BE32-E72D297353CC}">
              <c16:uniqueId val="{00000000-4B3F-4EEE-8B3D-BDE44AE50B50}"/>
            </c:ext>
          </c:extLst>
        </c:ser>
        <c:dLbls>
          <c:showLegendKey val="0"/>
          <c:showVal val="0"/>
          <c:showCatName val="0"/>
          <c:showSerName val="0"/>
          <c:showPercent val="0"/>
          <c:showBubbleSize val="0"/>
        </c:dLbls>
        <c:gapWidth val="219"/>
        <c:axId val="131718736"/>
        <c:axId val="131719128"/>
      </c:barChart>
      <c:lineChart>
        <c:grouping val="standard"/>
        <c:varyColors val="0"/>
        <c:ser>
          <c:idx val="0"/>
          <c:order val="1"/>
          <c:tx>
            <c:strRef>
              <c:f>diapositive16!$C$2</c:f>
              <c:strCache>
                <c:ptCount val="1"/>
                <c:pt idx="0">
                  <c:v>Nombre d’exploitations ayant déclaré des porcs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diapositive16!$A$3:$A$16</c:f>
              <c:numCache>
                <c:formatCode>General</c:formatCode>
                <c:ptCount val="14"/>
                <c:pt idx="0">
                  <c:v>1956</c:v>
                </c:pt>
                <c:pt idx="1">
                  <c:v>1961</c:v>
                </c:pt>
                <c:pt idx="2">
                  <c:v>1966</c:v>
                </c:pt>
                <c:pt idx="3">
                  <c:v>1971</c:v>
                </c:pt>
                <c:pt idx="4">
                  <c:v>1976</c:v>
                </c:pt>
                <c:pt idx="5">
                  <c:v>1981</c:v>
                </c:pt>
                <c:pt idx="6">
                  <c:v>1986</c:v>
                </c:pt>
                <c:pt idx="7">
                  <c:v>1991</c:v>
                </c:pt>
                <c:pt idx="8">
                  <c:v>1996</c:v>
                </c:pt>
                <c:pt idx="9">
                  <c:v>2001</c:v>
                </c:pt>
                <c:pt idx="10">
                  <c:v>2006</c:v>
                </c:pt>
                <c:pt idx="11">
                  <c:v>2011</c:v>
                </c:pt>
                <c:pt idx="12">
                  <c:v>2016</c:v>
                </c:pt>
                <c:pt idx="13">
                  <c:v>2021</c:v>
                </c:pt>
              </c:numCache>
            </c:numRef>
          </c:cat>
          <c:val>
            <c:numRef>
              <c:f>diapositive16!$C$3:$C$16</c:f>
              <c:numCache>
                <c:formatCode>#,##0</c:formatCode>
                <c:ptCount val="14"/>
                <c:pt idx="0">
                  <c:v>287353</c:v>
                </c:pt>
                <c:pt idx="1">
                  <c:v>223401</c:v>
                </c:pt>
                <c:pt idx="2">
                  <c:v>154328</c:v>
                </c:pt>
                <c:pt idx="3">
                  <c:v>122479</c:v>
                </c:pt>
                <c:pt idx="4">
                  <c:v>63602</c:v>
                </c:pt>
                <c:pt idx="5">
                  <c:v>55765</c:v>
                </c:pt>
                <c:pt idx="6">
                  <c:v>36472</c:v>
                </c:pt>
                <c:pt idx="7">
                  <c:v>29592</c:v>
                </c:pt>
                <c:pt idx="8">
                  <c:v>21105</c:v>
                </c:pt>
                <c:pt idx="9">
                  <c:v>15472</c:v>
                </c:pt>
                <c:pt idx="10">
                  <c:v>11497</c:v>
                </c:pt>
                <c:pt idx="11">
                  <c:v>7371</c:v>
                </c:pt>
                <c:pt idx="12">
                  <c:v>8402</c:v>
                </c:pt>
                <c:pt idx="13">
                  <c:v>7423</c:v>
                </c:pt>
              </c:numCache>
            </c:numRef>
          </c:val>
          <c:smooth val="0"/>
          <c:extLst>
            <c:ext xmlns:c16="http://schemas.microsoft.com/office/drawing/2014/chart" uri="{C3380CC4-5D6E-409C-BE32-E72D297353CC}">
              <c16:uniqueId val="{00000001-4B3F-4EEE-8B3D-BDE44AE50B50}"/>
            </c:ext>
          </c:extLst>
        </c:ser>
        <c:dLbls>
          <c:showLegendKey val="0"/>
          <c:showVal val="0"/>
          <c:showCatName val="0"/>
          <c:showSerName val="0"/>
          <c:showPercent val="0"/>
          <c:showBubbleSize val="0"/>
        </c:dLbls>
        <c:marker val="1"/>
        <c:smooth val="0"/>
        <c:axId val="131717952"/>
        <c:axId val="131719520"/>
      </c:lineChart>
      <c:catAx>
        <c:axId val="13171873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CA" sz="800"/>
                  <a:t>nombre </a:t>
                </a:r>
                <a:r>
                  <a:rPr lang="fr-CA" sz="800" baseline="0"/>
                  <a:t>de têtes (en millions)</a:t>
                </a:r>
              </a:p>
            </c:rich>
          </c:tx>
          <c:layout>
            <c:manualLayout>
              <c:xMode val="edge"/>
              <c:yMode val="edge"/>
              <c:x val="7.6527942447776316E-4"/>
              <c:y val="3.1672114223264612E-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1719128"/>
        <c:crosses val="autoZero"/>
        <c:auto val="1"/>
        <c:lblAlgn val="ctr"/>
        <c:lblOffset val="100"/>
        <c:noMultiLvlLbl val="0"/>
      </c:catAx>
      <c:valAx>
        <c:axId val="13171912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1718736"/>
        <c:crosses val="autoZero"/>
        <c:crossBetween val="between"/>
        <c:dispUnits>
          <c:builtInUnit val="millions"/>
        </c:dispUnits>
      </c:valAx>
      <c:valAx>
        <c:axId val="13171952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1717952"/>
        <c:crosses val="max"/>
        <c:crossBetween val="between"/>
        <c:dispUnits>
          <c:builtInUnit val="thousands"/>
          <c:dispUnitsLbl>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dispUnitsLbl>
        </c:dispUnits>
      </c:valAx>
      <c:catAx>
        <c:axId val="131717952"/>
        <c:scaling>
          <c:orientation val="minMax"/>
        </c:scaling>
        <c:delete val="1"/>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CA" sz="800"/>
                  <a:t>nombre </a:t>
                </a:r>
                <a:r>
                  <a:rPr lang="fr-CA" sz="800" baseline="0"/>
                  <a:t>d’exploitations (en milliers)</a:t>
                </a:r>
              </a:p>
            </c:rich>
          </c:tx>
          <c:layout>
            <c:manualLayout>
              <c:xMode val="edge"/>
              <c:yMode val="edge"/>
              <c:x val="0.74673666674790651"/>
              <c:y val="3.167211422326446E-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out"/>
        <c:minorTickMark val="none"/>
        <c:tickLblPos val="nextTo"/>
        <c:crossAx val="131719520"/>
        <c:crosses val="autoZero"/>
        <c:auto val="1"/>
        <c:lblAlgn val="ctr"/>
        <c:lblOffset val="100"/>
        <c:noMultiLvlLbl val="0"/>
      </c:catAx>
      <c:spPr>
        <a:noFill/>
        <a:ln>
          <a:solidFill>
            <a:sysClr val="windowText" lastClr="000000"/>
          </a:solidFill>
        </a:ln>
        <a:effectLst/>
      </c:spPr>
    </c:plotArea>
    <c:legend>
      <c:legendPos val="b"/>
      <c:layout>
        <c:manualLayout>
          <c:xMode val="edge"/>
          <c:yMode val="edge"/>
          <c:x val="6.613057920670716E-2"/>
          <c:y val="0.94997590439185298"/>
          <c:w val="0.86773884158658565"/>
          <c:h val="5.002409560814694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100" b="1">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37118193891096E-2"/>
          <c:y val="9.2837362299490564E-2"/>
          <c:w val="0.92990250110668415"/>
          <c:h val="0.73790267724959091"/>
        </c:manualLayout>
      </c:layout>
      <c:barChart>
        <c:barDir val="col"/>
        <c:grouping val="stacked"/>
        <c:varyColors val="0"/>
        <c:ser>
          <c:idx val="0"/>
          <c:order val="0"/>
          <c:tx>
            <c:strRef>
              <c:f>'Diapositive 17'!$D$29</c:f>
              <c:strCache>
                <c:ptCount val="1"/>
                <c:pt idx="0">
                  <c:v>Fruits, petits fruits et noix</c:v>
                </c:pt>
              </c:strCache>
            </c:strRef>
          </c:tx>
          <c:spPr>
            <a:solidFill>
              <a:srgbClr val="99CCFF"/>
            </a:solidFill>
            <a:ln w="9525">
              <a:solidFill>
                <a:schemeClr val="tx1"/>
              </a:solidFill>
            </a:ln>
            <a:effectLst/>
          </c:spPr>
          <c:invertIfNegative val="0"/>
          <c:cat>
            <c:numRef>
              <c:f>'Diapositive 17'!$A$30:$A$39</c:f>
              <c:numCache>
                <c:formatCode>General</c:formatCode>
                <c:ptCount val="10"/>
                <c:pt idx="0">
                  <c:v>1976</c:v>
                </c:pt>
                <c:pt idx="1">
                  <c:v>1981</c:v>
                </c:pt>
                <c:pt idx="2">
                  <c:v>1986</c:v>
                </c:pt>
                <c:pt idx="3">
                  <c:v>1991</c:v>
                </c:pt>
                <c:pt idx="4">
                  <c:v>1996</c:v>
                </c:pt>
                <c:pt idx="5">
                  <c:v>2001</c:v>
                </c:pt>
                <c:pt idx="6">
                  <c:v>2006</c:v>
                </c:pt>
                <c:pt idx="7">
                  <c:v>2011</c:v>
                </c:pt>
                <c:pt idx="8">
                  <c:v>2016</c:v>
                </c:pt>
                <c:pt idx="9">
                  <c:v>2021</c:v>
                </c:pt>
              </c:numCache>
            </c:numRef>
          </c:cat>
          <c:val>
            <c:numRef>
              <c:f>'Diapositive 17'!$D$30:$D$39</c:f>
              <c:numCache>
                <c:formatCode>#,##0</c:formatCode>
                <c:ptCount val="10"/>
                <c:pt idx="0">
                  <c:v>192822</c:v>
                </c:pt>
                <c:pt idx="1">
                  <c:v>192701</c:v>
                </c:pt>
                <c:pt idx="2">
                  <c:v>215765</c:v>
                </c:pt>
                <c:pt idx="3">
                  <c:v>226417</c:v>
                </c:pt>
                <c:pt idx="4">
                  <c:v>245107</c:v>
                </c:pt>
                <c:pt idx="5">
                  <c:v>258236</c:v>
                </c:pt>
                <c:pt idx="6">
                  <c:v>271987</c:v>
                </c:pt>
                <c:pt idx="7">
                  <c:v>311636</c:v>
                </c:pt>
                <c:pt idx="8">
                  <c:v>332812</c:v>
                </c:pt>
                <c:pt idx="9">
                  <c:v>334182</c:v>
                </c:pt>
              </c:numCache>
            </c:numRef>
          </c:val>
          <c:extLst>
            <c:ext xmlns:c16="http://schemas.microsoft.com/office/drawing/2014/chart" uri="{C3380CC4-5D6E-409C-BE32-E72D297353CC}">
              <c16:uniqueId val="{00000000-361B-47C2-AA8C-198C4319F49E}"/>
            </c:ext>
          </c:extLst>
        </c:ser>
        <c:dLbls>
          <c:showLegendKey val="0"/>
          <c:showVal val="0"/>
          <c:showCatName val="0"/>
          <c:showSerName val="0"/>
          <c:showPercent val="0"/>
          <c:showBubbleSize val="0"/>
        </c:dLbls>
        <c:gapWidth val="219"/>
        <c:overlap val="100"/>
        <c:axId val="131720304"/>
        <c:axId val="131717560"/>
      </c:barChart>
      <c:catAx>
        <c:axId val="1317203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31717560"/>
        <c:crosses val="autoZero"/>
        <c:auto val="1"/>
        <c:lblAlgn val="ctr"/>
        <c:lblOffset val="100"/>
        <c:noMultiLvlLbl val="0"/>
      </c:catAx>
      <c:valAx>
        <c:axId val="131717560"/>
        <c:scaling>
          <c:orientation val="minMax"/>
          <c:max val="350000"/>
          <c:min val="0"/>
        </c:scaling>
        <c:delete val="0"/>
        <c:axPos val="l"/>
        <c:majorGridlines>
          <c:spPr>
            <a:ln w="9525" cap="flat" cmpd="sng" algn="ctr">
              <a:noFill/>
              <a:round/>
            </a:ln>
            <a:effectLst/>
          </c:spPr>
        </c:majorGridlines>
        <c:title>
          <c:tx>
            <c:rich>
              <a:bodyPr rot="0" spcFirstLastPara="1" vertOverflow="ellipsis" wrap="square" anchor="t" anchorCtr="0"/>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fr-CA" sz="800" b="1">
                    <a:solidFill>
                      <a:sysClr val="windowText" lastClr="000000"/>
                    </a:solidFill>
                    <a:latin typeface="Verdana" panose="020B0604030504040204" pitchFamily="34" charset="0"/>
                    <a:ea typeface="Verdana" panose="020B0604030504040204" pitchFamily="34" charset="0"/>
                  </a:rPr>
                  <a:t>acres </a:t>
                </a:r>
                <a:r>
                  <a:rPr lang="fr-CA" sz="800" b="1" baseline="0">
                    <a:solidFill>
                      <a:sysClr val="windowText" lastClr="000000"/>
                    </a:solidFill>
                    <a:latin typeface="Verdana" panose="020B0604030504040204" pitchFamily="34" charset="0"/>
                    <a:ea typeface="Verdana" panose="020B0604030504040204" pitchFamily="34" charset="0"/>
                  </a:rPr>
                  <a:t>(en milliers)</a:t>
                </a:r>
              </a:p>
            </c:rich>
          </c:tx>
          <c:layout>
            <c:manualLayout>
              <c:xMode val="edge"/>
              <c:yMode val="edge"/>
              <c:x val="3.0503104780307767E-4"/>
              <c:y val="0"/>
            </c:manualLayout>
          </c:layout>
          <c:overlay val="0"/>
          <c:spPr>
            <a:noFill/>
            <a:ln>
              <a:noFill/>
            </a:ln>
            <a:effectLst/>
          </c:spPr>
          <c:txPr>
            <a:bodyPr rot="0" spcFirstLastPara="1" vertOverflow="ellipsis" wrap="square" anchor="t" anchorCtr="0"/>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31720304"/>
        <c:crosses val="autoZero"/>
        <c:crossBetween val="between"/>
        <c:majorUnit val="50000"/>
        <c:dispUnits>
          <c:builtInUnit val="thousands"/>
        </c:dispUnits>
      </c:valAx>
      <c:spPr>
        <a:noFill/>
        <a:ln w="9525">
          <a:solidFill>
            <a:schemeClr val="tx1"/>
          </a:solidFill>
        </a:ln>
        <a:effectLst/>
      </c:spPr>
    </c:plotArea>
    <c:legend>
      <c:legendPos val="b"/>
      <c:layout>
        <c:manualLayout>
          <c:xMode val="edge"/>
          <c:yMode val="edge"/>
          <c:x val="0.35199514489455319"/>
          <c:y val="0.90267003893595354"/>
          <c:w val="0.34695626757247316"/>
          <c:h val="4.2915602184355542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9179433956106E-2"/>
          <c:y val="7.2839274573875415E-2"/>
          <c:w val="0.90576898596122346"/>
          <c:h val="0.74456129023221629"/>
        </c:manualLayout>
      </c:layout>
      <c:barChart>
        <c:barDir val="col"/>
        <c:grouping val="clustered"/>
        <c:varyColors val="0"/>
        <c:ser>
          <c:idx val="1"/>
          <c:order val="0"/>
          <c:tx>
            <c:strRef>
              <c:f>'Diapositive 20'!$B$1</c:f>
              <c:strCache>
                <c:ptCount val="1"/>
                <c:pt idx="0">
                  <c:v>Pourcentage du nombre d’exploitations agricoles</c:v>
                </c:pt>
              </c:strCache>
            </c:strRef>
          </c:tx>
          <c:spPr>
            <a:solidFill>
              <a:srgbClr val="99CCFF"/>
            </a:solidFill>
            <a:ln>
              <a:solidFill>
                <a:sysClr val="windowText" lastClr="000000"/>
              </a:solidFill>
            </a:ln>
            <a:effectLst/>
          </c:spPr>
          <c:invertIfNegative val="0"/>
          <c:cat>
            <c:strRef>
              <c:f>'Diapositive 20'!$A$2:$A$11</c:f>
              <c:strCache>
                <c:ptCount val="10"/>
                <c:pt idx="0">
                  <c:v>$0</c:v>
                </c:pt>
                <c:pt idx="1">
                  <c:v>1 $ à 9 999 $</c:v>
                </c:pt>
                <c:pt idx="2">
                  <c:v>10 000 $ à 24 999 $</c:v>
                </c:pt>
                <c:pt idx="3">
                  <c:v>25 000 $ à 49 999 $</c:v>
                </c:pt>
                <c:pt idx="4">
                  <c:v>50 000 $ à 99 999 $</c:v>
                </c:pt>
                <c:pt idx="5">
                  <c:v>100 000 $ à 249 999 $</c:v>
                </c:pt>
                <c:pt idx="6">
                  <c:v>250 000 $ à 499 999 $</c:v>
                </c:pt>
                <c:pt idx="7">
                  <c:v>500 000 $ à 999 999 $</c:v>
                </c:pt>
                <c:pt idx="8">
                  <c:v>1 M$ à moins de 2 M$</c:v>
                </c:pt>
                <c:pt idx="9">
                  <c:v>2 M$ et plus</c:v>
                </c:pt>
              </c:strCache>
            </c:strRef>
          </c:cat>
          <c:val>
            <c:numRef>
              <c:f>'Diapositive 20'!$B$2:$B$11</c:f>
              <c:numCache>
                <c:formatCode>#,##0.0</c:formatCode>
                <c:ptCount val="10"/>
                <c:pt idx="0">
                  <c:v>0</c:v>
                </c:pt>
                <c:pt idx="1">
                  <c:v>15.6</c:v>
                </c:pt>
                <c:pt idx="2">
                  <c:v>13.5</c:v>
                </c:pt>
                <c:pt idx="3">
                  <c:v>12.1</c:v>
                </c:pt>
                <c:pt idx="4">
                  <c:v>12.7</c:v>
                </c:pt>
                <c:pt idx="5">
                  <c:v>15.5</c:v>
                </c:pt>
                <c:pt idx="6">
                  <c:v>10.8</c:v>
                </c:pt>
                <c:pt idx="7">
                  <c:v>9.5</c:v>
                </c:pt>
                <c:pt idx="8">
                  <c:v>6.1</c:v>
                </c:pt>
                <c:pt idx="9" formatCode="0.0">
                  <c:v>4.3</c:v>
                </c:pt>
              </c:numCache>
            </c:numRef>
          </c:val>
          <c:extLst>
            <c:ext xmlns:c16="http://schemas.microsoft.com/office/drawing/2014/chart" uri="{C3380CC4-5D6E-409C-BE32-E72D297353CC}">
              <c16:uniqueId val="{00000000-26E8-429E-A3B4-C4092FD251CB}"/>
            </c:ext>
          </c:extLst>
        </c:ser>
        <c:ser>
          <c:idx val="0"/>
          <c:order val="1"/>
          <c:tx>
            <c:strRef>
              <c:f>'Diapositive 20'!$C$1</c:f>
              <c:strCache>
                <c:ptCount val="1"/>
                <c:pt idx="0">
                  <c:v>Pourcentage des revenus d’exploitation agricole</c:v>
                </c:pt>
              </c:strCache>
            </c:strRef>
          </c:tx>
          <c:spPr>
            <a:solidFill>
              <a:srgbClr val="000080"/>
            </a:solidFill>
            <a:ln>
              <a:noFill/>
            </a:ln>
            <a:effectLst/>
          </c:spPr>
          <c:invertIfNegative val="0"/>
          <c:cat>
            <c:strRef>
              <c:f>'Diapositive 20'!$A$2:$A$11</c:f>
              <c:strCache>
                <c:ptCount val="10"/>
                <c:pt idx="0">
                  <c:v>$0</c:v>
                </c:pt>
                <c:pt idx="1">
                  <c:v>1 $ à 9 999 $</c:v>
                </c:pt>
                <c:pt idx="2">
                  <c:v>10 000 $ à 24 999 $</c:v>
                </c:pt>
                <c:pt idx="3">
                  <c:v>25 000 $ à 49 999 $</c:v>
                </c:pt>
                <c:pt idx="4">
                  <c:v>50 000 $ à 99 999 $</c:v>
                </c:pt>
                <c:pt idx="5">
                  <c:v>100 000 $ à 249 999 $</c:v>
                </c:pt>
                <c:pt idx="6">
                  <c:v>250 000 $ à 499 999 $</c:v>
                </c:pt>
                <c:pt idx="7">
                  <c:v>500 000 $ à 999 999 $</c:v>
                </c:pt>
                <c:pt idx="8">
                  <c:v>1 M$ à moins de 2 M$</c:v>
                </c:pt>
                <c:pt idx="9">
                  <c:v>2 M$ et plus</c:v>
                </c:pt>
              </c:strCache>
            </c:strRef>
          </c:cat>
          <c:val>
            <c:numRef>
              <c:f>'Diapositive 20'!$C$2:$C$11</c:f>
              <c:numCache>
                <c:formatCode>#,##0.0</c:formatCode>
                <c:ptCount val="10"/>
                <c:pt idx="0">
                  <c:v>0</c:v>
                </c:pt>
                <c:pt idx="1">
                  <c:v>0.2</c:v>
                </c:pt>
                <c:pt idx="2">
                  <c:v>0.5</c:v>
                </c:pt>
                <c:pt idx="3">
                  <c:v>0.9</c:v>
                </c:pt>
                <c:pt idx="4">
                  <c:v>1.9</c:v>
                </c:pt>
                <c:pt idx="5">
                  <c:v>5.3</c:v>
                </c:pt>
                <c:pt idx="6">
                  <c:v>8.1999999999999993</c:v>
                </c:pt>
                <c:pt idx="7">
                  <c:v>14.1</c:v>
                </c:pt>
                <c:pt idx="8">
                  <c:v>17.600000000000001</c:v>
                </c:pt>
                <c:pt idx="9">
                  <c:v>51.5</c:v>
                </c:pt>
              </c:numCache>
            </c:numRef>
          </c:val>
          <c:extLst>
            <c:ext xmlns:c16="http://schemas.microsoft.com/office/drawing/2014/chart" uri="{C3380CC4-5D6E-409C-BE32-E72D297353CC}">
              <c16:uniqueId val="{00000001-26E8-429E-A3B4-C4092FD251CB}"/>
            </c:ext>
          </c:extLst>
        </c:ser>
        <c:dLbls>
          <c:showLegendKey val="0"/>
          <c:showVal val="0"/>
          <c:showCatName val="0"/>
          <c:showSerName val="0"/>
          <c:showPercent val="0"/>
          <c:showBubbleSize val="0"/>
        </c:dLbls>
        <c:gapWidth val="219"/>
        <c:axId val="132878432"/>
        <c:axId val="132878040"/>
      </c:barChart>
      <c:catAx>
        <c:axId val="13287843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CA" sz="800"/>
                  <a:t>pourcentage</a:t>
                </a:r>
              </a:p>
            </c:rich>
          </c:tx>
          <c:layout>
            <c:manualLayout>
              <c:xMode val="edge"/>
              <c:yMode val="edge"/>
              <c:x val="7.6533653162136111E-4"/>
              <c:y val="2.5119841621005877E-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2878040"/>
        <c:crosses val="autoZero"/>
        <c:auto val="1"/>
        <c:lblAlgn val="ctr"/>
        <c:lblOffset val="100"/>
        <c:noMultiLvlLbl val="0"/>
      </c:catAx>
      <c:valAx>
        <c:axId val="132878040"/>
        <c:scaling>
          <c:orientation val="minMax"/>
        </c:scaling>
        <c:delete val="0"/>
        <c:axPos val="l"/>
        <c:majorGridlines>
          <c:spPr>
            <a:ln w="9525" cap="flat" cmpd="sng" algn="ctr">
              <a:no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32878432"/>
        <c:crosses val="autoZero"/>
        <c:crossBetween val="between"/>
        <c:majorUnit val="5"/>
      </c:valAx>
      <c:spPr>
        <a:noFill/>
        <a:ln>
          <a:solidFill>
            <a:sysClr val="windowText" lastClr="000000"/>
          </a:solidFill>
        </a:ln>
        <a:effectLst/>
      </c:spPr>
    </c:plotArea>
    <c:legend>
      <c:legendPos val="b"/>
      <c:layout>
        <c:manualLayout>
          <c:xMode val="edge"/>
          <c:yMode val="edge"/>
          <c:x val="0.23626596151510834"/>
          <c:y val="0.90623433597627445"/>
          <c:w val="0.52215821770034432"/>
          <c:h val="9.2229771696459545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b="1">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38102781793347E-2"/>
          <c:y val="0.24620255193771173"/>
          <c:w val="0.92935506868058082"/>
          <c:h val="0.42606776722851175"/>
        </c:manualLayout>
      </c:layout>
      <c:barChart>
        <c:barDir val="col"/>
        <c:grouping val="clustered"/>
        <c:varyColors val="0"/>
        <c:ser>
          <c:idx val="0"/>
          <c:order val="0"/>
          <c:spPr>
            <a:solidFill>
              <a:srgbClr val="00206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diapositive23!$A$2:$A$7</c:f>
              <c:strCache>
                <c:ptCount val="6"/>
                <c:pt idx="0">
                  <c:v>Système de direction par guidage automatisé installé sur l’équipement agricole</c:v>
                </c:pt>
                <c:pt idx="1">
                  <c:v>Cartographie par un Système d’information géographique</c:v>
                </c:pt>
                <c:pt idx="2">
                  <c:v>Application d’intrants à taux variables</c:v>
                </c:pt>
                <c:pt idx="3">
                  <c:v>Drones</c:v>
                </c:pt>
                <c:pt idx="4">
                  <c:v>Analyse d’échantillons de sol</c:v>
                </c:pt>
                <c:pt idx="5">
                  <c:v>Engrais à libération progressive</c:v>
                </c:pt>
              </c:strCache>
            </c:strRef>
          </c:cat>
          <c:val>
            <c:numRef>
              <c:f>diapositive23!$B$2:$B$7</c:f>
              <c:numCache>
                <c:formatCode>0.0</c:formatCode>
                <c:ptCount val="6"/>
                <c:pt idx="0">
                  <c:v>26.8</c:v>
                </c:pt>
                <c:pt idx="1">
                  <c:v>13.2</c:v>
                </c:pt>
                <c:pt idx="2">
                  <c:v>16.100000000000001</c:v>
                </c:pt>
                <c:pt idx="3">
                  <c:v>3.6</c:v>
                </c:pt>
                <c:pt idx="4">
                  <c:v>32</c:v>
                </c:pt>
                <c:pt idx="5">
                  <c:v>23.4</c:v>
                </c:pt>
              </c:numCache>
            </c:numRef>
          </c:val>
          <c:extLst>
            <c:ext xmlns:c16="http://schemas.microsoft.com/office/drawing/2014/chart" uri="{C3380CC4-5D6E-409C-BE32-E72D297353CC}">
              <c16:uniqueId val="{00000000-FF2C-42A7-A535-E05C166D5F39}"/>
            </c:ext>
          </c:extLst>
        </c:ser>
        <c:dLbls>
          <c:showLegendKey val="0"/>
          <c:showVal val="0"/>
          <c:showCatName val="0"/>
          <c:showSerName val="0"/>
          <c:showPercent val="0"/>
          <c:showBubbleSize val="0"/>
        </c:dLbls>
        <c:gapWidth val="150"/>
        <c:axId val="132874904"/>
        <c:axId val="132871376"/>
      </c:barChart>
      <c:catAx>
        <c:axId val="13287490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32871376"/>
        <c:crosses val="autoZero"/>
        <c:auto val="1"/>
        <c:lblAlgn val="ctr"/>
        <c:lblOffset val="100"/>
        <c:noMultiLvlLbl val="0"/>
      </c:catAx>
      <c:valAx>
        <c:axId val="132871376"/>
        <c:scaling>
          <c:orientation val="minMax"/>
          <c:max val="40"/>
        </c:scaling>
        <c:delete val="0"/>
        <c:axPos val="l"/>
        <c:majorGridlines>
          <c:spPr>
            <a:ln w="9525" cap="flat" cmpd="sng" algn="ctr">
              <a:noFill/>
              <a:round/>
            </a:ln>
            <a:effectLst/>
          </c:spPr>
        </c:majorGridlines>
        <c:title>
          <c:tx>
            <c:rich>
              <a:bodyPr rot="0" spcFirstLastPara="1" vertOverflow="ellipsis" wrap="square" anchor="ctr" anchorCtr="1"/>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r>
                  <a:rPr lang="fr-CA" sz="1100" b="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Utilisation de technologies diverses </a:t>
                </a:r>
                <a:r>
                  <a:rPr lang="fr-CA" sz="1100" b="1"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t>
                </a:r>
                <a:r>
                  <a:rPr lang="fr-CA" sz="1100" b="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pourcentage)</a:t>
                </a:r>
              </a:p>
            </c:rich>
          </c:tx>
          <c:layout>
            <c:manualLayout>
              <c:xMode val="edge"/>
              <c:yMode val="edge"/>
              <c:x val="1.1937092769064244E-2"/>
              <c:y val="3.5516645014099079E-3"/>
            </c:manualLayout>
          </c:layout>
          <c:overlay val="0"/>
          <c:spPr>
            <a:noFill/>
            <a:ln>
              <a:noFill/>
            </a:ln>
            <a:effectLst/>
          </c:spPr>
          <c:txPr>
            <a:bodyPr rot="0" spcFirstLastPara="1" vertOverflow="ellipsis" wrap="square" anchor="ctr" anchorCtr="1"/>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32874904"/>
        <c:crosses val="autoZero"/>
        <c:crossBetween val="between"/>
      </c:valAx>
      <c:spPr>
        <a:noFill/>
        <a:ln w="12700">
          <a:solidFill>
            <a:schemeClr val="tx1"/>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0.6979</cdr:x>
      <cdr:y>0.85455</cdr:y>
    </cdr:from>
    <cdr:to>
      <cdr:x>0.80344</cdr:x>
      <cdr:y>1</cdr:y>
    </cdr:to>
    <cdr:sp macro="" textlink="">
      <cdr:nvSpPr>
        <cdr:cNvPr id="3" name="TextBox 2"/>
        <cdr:cNvSpPr txBox="1"/>
      </cdr:nvSpPr>
      <cdr:spPr>
        <a:xfrm xmlns:a="http://schemas.openxmlformats.org/drawingml/2006/main">
          <a:off x="6046304" y="61374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userShapes>
</file>

<file path=ppt/drawings/drawing2.xml><?xml version="1.0" encoding="utf-8"?>
<c:userShapes xmlns:c="http://schemas.openxmlformats.org/drawingml/2006/chart">
  <cdr:relSizeAnchor xmlns:cdr="http://schemas.openxmlformats.org/drawingml/2006/chartDrawing">
    <cdr:from>
      <cdr:x>0.03226</cdr:x>
      <cdr:y>0.78132</cdr:y>
    </cdr:from>
    <cdr:to>
      <cdr:x>0.63937</cdr:x>
      <cdr:y>1</cdr:y>
    </cdr:to>
    <cdr:sp macro="" textlink="">
      <cdr:nvSpPr>
        <cdr:cNvPr id="3" name="TextBox 2"/>
        <cdr:cNvSpPr txBox="1"/>
      </cdr:nvSpPr>
      <cdr:spPr>
        <a:xfrm xmlns:a="http://schemas.openxmlformats.org/drawingml/2006/main">
          <a:off x="185738" y="3267075"/>
          <a:ext cx="349567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dr:relSizeAnchor xmlns:cdr="http://schemas.openxmlformats.org/drawingml/2006/chartDrawing">
    <cdr:from>
      <cdr:x>0</cdr:x>
      <cdr:y>0.96811</cdr:y>
    </cdr:from>
    <cdr:to>
      <cdr:x>0.98101</cdr:x>
      <cdr:y>1</cdr:y>
    </cdr:to>
    <cdr:sp macro="" textlink="">
      <cdr:nvSpPr>
        <cdr:cNvPr id="4" name="TextBox 3"/>
        <cdr:cNvSpPr txBox="1"/>
      </cdr:nvSpPr>
      <cdr:spPr>
        <a:xfrm xmlns:a="http://schemas.openxmlformats.org/drawingml/2006/main">
          <a:off x="0" y="4048125"/>
          <a:ext cx="6396039" cy="1333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dr:relSizeAnchor xmlns:cdr="http://schemas.openxmlformats.org/drawingml/2006/chartDrawing">
    <cdr:from>
      <cdr:x>0.00073</cdr:x>
      <cdr:y>0.9385</cdr:y>
    </cdr:from>
    <cdr:to>
      <cdr:x>0.66107</cdr:x>
      <cdr:y>1</cdr:y>
    </cdr:to>
    <cdr:sp macro="" textlink="">
      <cdr:nvSpPr>
        <cdr:cNvPr id="5" name="TextBox 4"/>
        <cdr:cNvSpPr txBox="1"/>
      </cdr:nvSpPr>
      <cdr:spPr>
        <a:xfrm xmlns:a="http://schemas.openxmlformats.org/drawingml/2006/main">
          <a:off x="4764" y="3924301"/>
          <a:ext cx="4305300" cy="2571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dr:relSizeAnchor xmlns:cdr="http://schemas.openxmlformats.org/drawingml/2006/chartDrawing">
    <cdr:from>
      <cdr:x>0.00258</cdr:x>
      <cdr:y>0.90519</cdr:y>
    </cdr:from>
    <cdr:to>
      <cdr:x>0.9903</cdr:x>
      <cdr:y>1</cdr:y>
    </cdr:to>
    <cdr:sp macro="" textlink="">
      <cdr:nvSpPr>
        <cdr:cNvPr id="8" name="TextBox 1"/>
        <cdr:cNvSpPr txBox="1"/>
      </cdr:nvSpPr>
      <cdr:spPr>
        <a:xfrm xmlns:a="http://schemas.openxmlformats.org/drawingml/2006/main">
          <a:off x="19029" y="4707570"/>
          <a:ext cx="7277121" cy="493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fr-CA" sz="800" b="1" i="0" baseline="0" dirty="0">
              <a:solidFill>
                <a:schemeClr val="tx1"/>
              </a:solidFill>
              <a:latin typeface="Verdana" panose="020B0604030504040204" pitchFamily="34" charset="0"/>
              <a:ea typeface="Verdana" panose="020B0604030504040204" pitchFamily="34" charset="0"/>
              <a:cs typeface="+mn-cs"/>
            </a:rPr>
            <a:t>Remarque : </a:t>
          </a:r>
          <a:r>
            <a:rPr lang="fr-CA" sz="800" b="0" i="0" baseline="0" dirty="0">
              <a:solidFill>
                <a:schemeClr val="tx1"/>
              </a:solidFill>
              <a:latin typeface="Verdana" panose="020B0604030504040204" pitchFamily="34" charset="0"/>
              <a:ea typeface="Verdana" panose="020B0604030504040204" pitchFamily="34" charset="0"/>
              <a:cs typeface="+mn-cs"/>
            </a:rPr>
            <a:t>Les principaux produits dans le groupe « Autres » comprennent le blé dur, tout autre foin cultivé et autres cultures fourragères, le soja et les lentilles.</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fr-CA" sz="800" b="1" i="0" baseline="0" dirty="0">
              <a:solidFill>
                <a:schemeClr val="tx1"/>
              </a:solidFill>
              <a:latin typeface="Verdana" panose="020B0604030504040204" pitchFamily="34" charset="0"/>
              <a:ea typeface="Verdana" panose="020B0604030504040204" pitchFamily="34" charset="0"/>
              <a:cs typeface="+mn-cs"/>
            </a:rPr>
            <a:t>Source : </a:t>
          </a:r>
          <a:r>
            <a:rPr lang="fr-CA" sz="800" b="0" i="0" baseline="0" dirty="0">
              <a:solidFill>
                <a:schemeClr val="tx1"/>
              </a:solidFill>
              <a:latin typeface="Verdana" panose="020B0604030504040204" pitchFamily="34" charset="0"/>
              <a:ea typeface="Verdana" panose="020B0604030504040204" pitchFamily="34" charset="0"/>
              <a:cs typeface="+mn-cs"/>
            </a:rPr>
            <a:t>Statistique Canada, Recensement de l’agriculture (3438)</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dirty="0"/>
        </a:p>
      </cdr:txBody>
    </cdr:sp>
  </cdr:relSizeAnchor>
</c:userShapes>
</file>

<file path=ppt/drawings/drawing3.xml><?xml version="1.0" encoding="utf-8"?>
<c:userShapes xmlns:c="http://schemas.openxmlformats.org/drawingml/2006/chart">
  <cdr:relSizeAnchor xmlns:cdr="http://schemas.openxmlformats.org/drawingml/2006/chartDrawing">
    <cdr:from>
      <cdr:x>0.79139</cdr:x>
      <cdr:y>0.01199</cdr:y>
    </cdr:from>
    <cdr:to>
      <cdr:x>0.99937</cdr:x>
      <cdr:y>0.06211</cdr:y>
    </cdr:to>
    <cdr:sp macro="" textlink="">
      <cdr:nvSpPr>
        <cdr:cNvPr id="2" name="TextBox 1"/>
        <cdr:cNvSpPr txBox="1"/>
      </cdr:nvSpPr>
      <cdr:spPr>
        <a:xfrm xmlns:a="http://schemas.openxmlformats.org/drawingml/2006/main">
          <a:off x="5520102" y="40299"/>
          <a:ext cx="1450731" cy="168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dr:relSizeAnchor xmlns:cdr="http://schemas.openxmlformats.org/drawingml/2006/chartDrawing">
    <cdr:from>
      <cdr:x>0.825</cdr:x>
      <cdr:y>0.03232</cdr:y>
    </cdr:from>
    <cdr:to>
      <cdr:x>0.95609</cdr:x>
      <cdr:y>0.26279</cdr:y>
    </cdr:to>
    <cdr:sp macro="" textlink="">
      <cdr:nvSpPr>
        <cdr:cNvPr id="8" name="TextBox 7"/>
        <cdr:cNvSpPr txBox="1"/>
      </cdr:nvSpPr>
      <cdr:spPr>
        <a:xfrm xmlns:a="http://schemas.openxmlformats.org/drawingml/2006/main">
          <a:off x="5754565" y="1282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800">
            <a:latin typeface="Verdana" panose="020B0604030504040204" pitchFamily="34" charset="0"/>
            <a:ea typeface="Verdan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0.79139</cdr:x>
      <cdr:y>0.01199</cdr:y>
    </cdr:from>
    <cdr:to>
      <cdr:x>0.99937</cdr:x>
      <cdr:y>0.06211</cdr:y>
    </cdr:to>
    <cdr:sp macro="" textlink="">
      <cdr:nvSpPr>
        <cdr:cNvPr id="2" name="TextBox 1"/>
        <cdr:cNvSpPr txBox="1"/>
      </cdr:nvSpPr>
      <cdr:spPr>
        <a:xfrm xmlns:a="http://schemas.openxmlformats.org/drawingml/2006/main">
          <a:off x="5520102" y="40299"/>
          <a:ext cx="1450731" cy="168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dr:relSizeAnchor xmlns:cdr="http://schemas.openxmlformats.org/drawingml/2006/chartDrawing">
    <cdr:from>
      <cdr:x>0.825</cdr:x>
      <cdr:y>0.03232</cdr:y>
    </cdr:from>
    <cdr:to>
      <cdr:x>0.95609</cdr:x>
      <cdr:y>0.26279</cdr:y>
    </cdr:to>
    <cdr:sp macro="" textlink="">
      <cdr:nvSpPr>
        <cdr:cNvPr id="8" name="TextBox 7"/>
        <cdr:cNvSpPr txBox="1"/>
      </cdr:nvSpPr>
      <cdr:spPr>
        <a:xfrm xmlns:a="http://schemas.openxmlformats.org/drawingml/2006/main">
          <a:off x="5754565" y="1282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800">
            <a:latin typeface="Verdana" panose="020B0604030504040204" pitchFamily="34" charset="0"/>
            <a:ea typeface="Verdana" panose="020B060403050404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0.79139</cdr:x>
      <cdr:y>0.01199</cdr:y>
    </cdr:from>
    <cdr:to>
      <cdr:x>0.99937</cdr:x>
      <cdr:y>0.06211</cdr:y>
    </cdr:to>
    <cdr:sp macro="" textlink="">
      <cdr:nvSpPr>
        <cdr:cNvPr id="2" name="TextBox 1"/>
        <cdr:cNvSpPr txBox="1"/>
      </cdr:nvSpPr>
      <cdr:spPr>
        <a:xfrm xmlns:a="http://schemas.openxmlformats.org/drawingml/2006/main">
          <a:off x="5520102" y="40299"/>
          <a:ext cx="1450731" cy="168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dr:relSizeAnchor xmlns:cdr="http://schemas.openxmlformats.org/drawingml/2006/chartDrawing">
    <cdr:from>
      <cdr:x>0.825</cdr:x>
      <cdr:y>0.03232</cdr:y>
    </cdr:from>
    <cdr:to>
      <cdr:x>0.95609</cdr:x>
      <cdr:y>0.26279</cdr:y>
    </cdr:to>
    <cdr:sp macro="" textlink="">
      <cdr:nvSpPr>
        <cdr:cNvPr id="8" name="TextBox 7"/>
        <cdr:cNvSpPr txBox="1"/>
      </cdr:nvSpPr>
      <cdr:spPr>
        <a:xfrm xmlns:a="http://schemas.openxmlformats.org/drawingml/2006/main">
          <a:off x="5754565" y="1282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800">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0.48431</cdr:x>
      <cdr:y>0.13167</cdr:y>
    </cdr:from>
    <cdr:to>
      <cdr:x>0.82087</cdr:x>
      <cdr:y>0.48399</cdr:y>
    </cdr:to>
    <cdr:sp macro="" textlink="">
      <cdr:nvSpPr>
        <cdr:cNvPr id="3" name="Callout: Line 2">
          <a:extLst xmlns:a="http://schemas.openxmlformats.org/drawingml/2006/main">
            <a:ext uri="{FF2B5EF4-FFF2-40B4-BE49-F238E27FC236}">
              <a16:creationId xmlns:a16="http://schemas.microsoft.com/office/drawing/2014/main" id="{E1F928DD-B887-90DB-A93B-6E7528D2BA7B}"/>
            </a:ext>
          </a:extLst>
        </cdr:cNvPr>
        <cdr:cNvSpPr/>
      </cdr:nvSpPr>
      <cdr:spPr>
        <a:xfrm xmlns:a="http://schemas.openxmlformats.org/drawingml/2006/main">
          <a:off x="3634259" y="537029"/>
          <a:ext cx="2525485" cy="1436914"/>
        </a:xfrm>
        <a:prstGeom xmlns:a="http://schemas.openxmlformats.org/drawingml/2006/main" prst="borderCallout1">
          <a:avLst>
            <a:gd name="adj1" fmla="val 39857"/>
            <a:gd name="adj2" fmla="val 102012"/>
            <a:gd name="adj3" fmla="val 24346"/>
            <a:gd name="adj4" fmla="val 126610"/>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a:t>Plus de </a:t>
          </a:r>
          <a:r>
            <a:rPr lang="fr-CA" sz="1400" b="1" dirty="0"/>
            <a:t>la moitié (51,5 %) des revenus d’exploitation agricoles proviennent des exploitations agricoles  faisant partie de la plus grande catégorie de ventes</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0.94596</cdr:y>
    </cdr:from>
    <cdr:to>
      <cdr:x>0.49896</cdr:x>
      <cdr:y>1</cdr:y>
    </cdr:to>
    <cdr:sp macro="" textlink="">
      <cdr:nvSpPr>
        <cdr:cNvPr id="2" name="TextBox 1"/>
        <cdr:cNvSpPr txBox="1"/>
      </cdr:nvSpPr>
      <cdr:spPr>
        <a:xfrm xmlns:a="http://schemas.openxmlformats.org/drawingml/2006/main">
          <a:off x="0" y="3790183"/>
          <a:ext cx="3616123" cy="2165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fr-CA" sz="800" b="1" i="0" u="none" strike="noStrike" dirty="0">
              <a:latin typeface="Verdana" panose="020B0604030504040204" pitchFamily="34" charset="0"/>
              <a:ea typeface="Verdana" panose="020B0604030504040204" pitchFamily="34" charset="0"/>
              <a:cs typeface="+mn-cs"/>
            </a:rPr>
            <a:t>Source</a:t>
          </a:r>
          <a:r>
            <a:rPr lang="fr-CA" sz="800" b="0" i="0" u="none" strike="noStrike" dirty="0">
              <a:latin typeface="Verdana" panose="020B0604030504040204" pitchFamily="34" charset="0"/>
              <a:ea typeface="Verdana" panose="020B0604030504040204" pitchFamily="34" charset="0"/>
              <a:cs typeface="+mn-cs"/>
            </a:rPr>
            <a:t> : Statistique Canada, Recensement de l’agriculture (3438)</a:t>
          </a:r>
          <a:r>
            <a:rPr lang="fr-CA" sz="800" dirty="0">
              <a:latin typeface="Verdana" panose="020B0604030504040204" pitchFamily="34" charset="0"/>
              <a:ea typeface="Verdana" panose="020B0604030504040204" pitchFamily="34" charset="0"/>
              <a:cs typeface="+mn-cs"/>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907D0B-407C-4CE3-B014-907D992935E1}" type="datetimeFigureOut">
              <a:rPr lang="en-CA" smtClean="0"/>
              <a:t>2022-07-19</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58094-99AD-42F2-9C88-55907EECC479}" type="slidenum">
              <a:rPr lang="en-CA" smtClean="0"/>
              <a:t>‹#›</a:t>
            </a:fld>
            <a:endParaRPr lang="en-CA"/>
          </a:p>
        </p:txBody>
      </p:sp>
    </p:spTree>
    <p:extLst>
      <p:ext uri="{BB962C8B-B14F-4D97-AF65-F5344CB8AC3E}">
        <p14:creationId xmlns:p14="http://schemas.microsoft.com/office/powerpoint/2010/main" val="149771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1A174-656E-42AE-8C0C-51E0D0D523FE}" type="datetimeFigureOut">
              <a:rPr lang="en-CA" smtClean="0"/>
              <a:t>2022-07-19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F2E4E-6225-4655-89E9-ADBA60B13FC8}" type="slidenum">
              <a:rPr lang="en-CA" smtClean="0"/>
              <a:t>‹#›</a:t>
            </a:fld>
            <a:endParaRPr lang="en-CA"/>
          </a:p>
        </p:txBody>
      </p:sp>
    </p:spTree>
    <p:extLst>
      <p:ext uri="{BB962C8B-B14F-4D97-AF65-F5344CB8AC3E}">
        <p14:creationId xmlns:p14="http://schemas.microsoft.com/office/powerpoint/2010/main" val="291620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9267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15</a:t>
            </a:fld>
            <a:endParaRPr lang="en-CA"/>
          </a:p>
        </p:txBody>
      </p:sp>
    </p:spTree>
    <p:extLst>
      <p:ext uri="{BB962C8B-B14F-4D97-AF65-F5344CB8AC3E}">
        <p14:creationId xmlns:p14="http://schemas.microsoft.com/office/powerpoint/2010/main" val="149185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16</a:t>
            </a:fld>
            <a:endParaRPr lang="en-CA"/>
          </a:p>
        </p:txBody>
      </p:sp>
    </p:spTree>
    <p:extLst>
      <p:ext uri="{BB962C8B-B14F-4D97-AF65-F5344CB8AC3E}">
        <p14:creationId xmlns:p14="http://schemas.microsoft.com/office/powerpoint/2010/main" val="348992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18</a:t>
            </a:fld>
            <a:endParaRPr lang="en-CA"/>
          </a:p>
        </p:txBody>
      </p:sp>
    </p:spTree>
    <p:extLst>
      <p:ext uri="{BB962C8B-B14F-4D97-AF65-F5344CB8AC3E}">
        <p14:creationId xmlns:p14="http://schemas.microsoft.com/office/powerpoint/2010/main" val="293378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19</a:t>
            </a:fld>
            <a:endParaRPr lang="en-CA"/>
          </a:p>
        </p:txBody>
      </p:sp>
    </p:spTree>
    <p:extLst>
      <p:ext uri="{BB962C8B-B14F-4D97-AF65-F5344CB8AC3E}">
        <p14:creationId xmlns:p14="http://schemas.microsoft.com/office/powerpoint/2010/main" val="72352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20</a:t>
            </a:fld>
            <a:endParaRPr lang="en-CA"/>
          </a:p>
        </p:txBody>
      </p:sp>
    </p:spTree>
    <p:extLst>
      <p:ext uri="{BB962C8B-B14F-4D97-AF65-F5344CB8AC3E}">
        <p14:creationId xmlns:p14="http://schemas.microsoft.com/office/powerpoint/2010/main" val="12080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2</a:t>
            </a:fld>
            <a:endParaRPr lang="en-CA"/>
          </a:p>
        </p:txBody>
      </p:sp>
    </p:spTree>
    <p:extLst>
      <p:ext uri="{BB962C8B-B14F-4D97-AF65-F5344CB8AC3E}">
        <p14:creationId xmlns:p14="http://schemas.microsoft.com/office/powerpoint/2010/main" val="160318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3</a:t>
            </a:fld>
            <a:endParaRPr lang="en-CA"/>
          </a:p>
        </p:txBody>
      </p:sp>
    </p:spTree>
    <p:extLst>
      <p:ext uri="{BB962C8B-B14F-4D97-AF65-F5344CB8AC3E}">
        <p14:creationId xmlns:p14="http://schemas.microsoft.com/office/powerpoint/2010/main" val="160318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4</a:t>
            </a:fld>
            <a:endParaRPr lang="en-CA"/>
          </a:p>
        </p:txBody>
      </p:sp>
    </p:spTree>
    <p:extLst>
      <p:ext uri="{BB962C8B-B14F-4D97-AF65-F5344CB8AC3E}">
        <p14:creationId xmlns:p14="http://schemas.microsoft.com/office/powerpoint/2010/main" val="85698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5</a:t>
            </a:fld>
            <a:endParaRPr lang="en-CA"/>
          </a:p>
        </p:txBody>
      </p:sp>
    </p:spTree>
    <p:extLst>
      <p:ext uri="{BB962C8B-B14F-4D97-AF65-F5344CB8AC3E}">
        <p14:creationId xmlns:p14="http://schemas.microsoft.com/office/powerpoint/2010/main" val="278477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Total farm area had also increased by 5.4% </a:t>
            </a:r>
          </a:p>
        </p:txBody>
      </p:sp>
      <p:sp>
        <p:nvSpPr>
          <p:cNvPr id="4" name="Slide Number Placeholder 3"/>
          <p:cNvSpPr>
            <a:spLocks noGrp="1"/>
          </p:cNvSpPr>
          <p:nvPr>
            <p:ph type="sldNum" sz="quarter" idx="10"/>
          </p:nvPr>
        </p:nvSpPr>
        <p:spPr/>
        <p:txBody>
          <a:bodyPr/>
          <a:lstStyle/>
          <a:p>
            <a:fld id="{E8FF2E4E-6225-4655-89E9-ADBA60B13FC8}" type="slidenum">
              <a:rPr lang="en-CA" smtClean="0"/>
              <a:t>6</a:t>
            </a:fld>
            <a:endParaRPr lang="en-CA"/>
          </a:p>
        </p:txBody>
      </p:sp>
    </p:spTree>
    <p:extLst>
      <p:ext uri="{BB962C8B-B14F-4D97-AF65-F5344CB8AC3E}">
        <p14:creationId xmlns:p14="http://schemas.microsoft.com/office/powerpoint/2010/main" val="308043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7</a:t>
            </a:fld>
            <a:endParaRPr lang="en-CA"/>
          </a:p>
        </p:txBody>
      </p:sp>
    </p:spTree>
    <p:extLst>
      <p:ext uri="{BB962C8B-B14F-4D97-AF65-F5344CB8AC3E}">
        <p14:creationId xmlns:p14="http://schemas.microsoft.com/office/powerpoint/2010/main" val="151695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9</a:t>
            </a:fld>
            <a:endParaRPr lang="en-CA"/>
          </a:p>
        </p:txBody>
      </p:sp>
    </p:spTree>
    <p:extLst>
      <p:ext uri="{BB962C8B-B14F-4D97-AF65-F5344CB8AC3E}">
        <p14:creationId xmlns:p14="http://schemas.microsoft.com/office/powerpoint/2010/main" val="187552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FF2E4E-6225-4655-89E9-ADBA60B13FC8}" type="slidenum">
              <a:rPr lang="en-CA" smtClean="0"/>
              <a:t>13</a:t>
            </a:fld>
            <a:endParaRPr lang="en-CA"/>
          </a:p>
        </p:txBody>
      </p:sp>
    </p:spTree>
    <p:extLst>
      <p:ext uri="{BB962C8B-B14F-4D97-AF65-F5344CB8AC3E}">
        <p14:creationId xmlns:p14="http://schemas.microsoft.com/office/powerpoint/2010/main" val="2528810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396" r="-361"/>
          <a:stretch/>
        </p:blipFill>
        <p:spPr>
          <a:xfrm>
            <a:off x="3396960" y="869988"/>
            <a:ext cx="3011039" cy="793912"/>
          </a:xfrm>
          <a:prstGeom prst="rect">
            <a:avLst/>
          </a:prstGeom>
        </p:spPr>
      </p:pic>
      <p:sp>
        <p:nvSpPr>
          <p:cNvPr id="2" name="Title 1"/>
          <p:cNvSpPr>
            <a:spLocks noGrp="1"/>
          </p:cNvSpPr>
          <p:nvPr>
            <p:ph type="ctrTitle"/>
          </p:nvPr>
        </p:nvSpPr>
        <p:spPr>
          <a:xfrm>
            <a:off x="920767" y="1919729"/>
            <a:ext cx="7950598" cy="1467128"/>
          </a:xfrm>
          <a:solidFill>
            <a:schemeClr val="bg1">
              <a:lumMod val="95000"/>
            </a:schemeClr>
          </a:solidFill>
        </p:spPr>
        <p:txBody>
          <a:bodyPr>
            <a:normAutofit/>
          </a:bodyPr>
          <a:lstStyle>
            <a:lvl1pPr>
              <a:defRPr sz="2800">
                <a:solidFill>
                  <a:schemeClr val="tx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920767" y="3700108"/>
            <a:ext cx="7950598" cy="1224137"/>
          </a:xfrm>
          <a:solidFill>
            <a:schemeClr val="bg1">
              <a:lumMod val="95000"/>
            </a:schemeClr>
          </a:solidFill>
        </p:spPr>
        <p:txBody>
          <a:bodyPr anchor="ct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FBE4DE-EBD2-436A-9D77-241B725AD5BB}"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3786" y="63396"/>
            <a:ext cx="2758214" cy="5738927"/>
          </a:xfrm>
          <a:prstGeom prst="rect">
            <a:avLst/>
          </a:prstGeom>
        </p:spPr>
      </p:pic>
      <p:pic>
        <p:nvPicPr>
          <p:cNvPr id="10" name="Picture 9" descr="Canada wordmark_red.jpg"/>
          <p:cNvPicPr>
            <a:picLocks noChangeAspect="1"/>
          </p:cNvPicPr>
          <p:nvPr userDrawn="1"/>
        </p:nvPicPr>
        <p:blipFill>
          <a:blip r:embed="rId4" cstate="print"/>
          <a:stretch>
            <a:fillRect/>
          </a:stretch>
        </p:blipFill>
        <p:spPr>
          <a:xfrm>
            <a:off x="10560496" y="6237313"/>
            <a:ext cx="1250351" cy="398201"/>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420341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B29B8-5A9B-4F28-BB54-89D5A6F59954}"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descr="Canada wordmark_red.jpg"/>
          <p:cNvPicPr>
            <a:picLocks noChangeAspect="1"/>
          </p:cNvPicPr>
          <p:nvPr userDrawn="1"/>
        </p:nvPicPr>
        <p:blipFill>
          <a:blip r:embed="rId2" cstate="print"/>
          <a:stretch>
            <a:fillRect/>
          </a:stretch>
        </p:blipFill>
        <p:spPr>
          <a:xfrm>
            <a:off x="10560496" y="6237313"/>
            <a:ext cx="1250351" cy="39820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154335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sp>
        <p:nvSpPr>
          <p:cNvPr id="2" name="Title 1"/>
          <p:cNvSpPr>
            <a:spLocks noGrp="1"/>
          </p:cNvSpPr>
          <p:nvPr>
            <p:ph type="title"/>
          </p:nvPr>
        </p:nvSpPr>
        <p:spPr>
          <a:xfrm>
            <a:off x="609600" y="1518937"/>
            <a:ext cx="10972800" cy="613919"/>
          </a:xfrm>
        </p:spPr>
        <p:txBody>
          <a:bodyPr>
            <a:normAutofit/>
          </a:bodyPr>
          <a:lstStyle>
            <a:lvl1pPr algn="l">
              <a:defRPr sz="28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609600" y="2163861"/>
            <a:ext cx="10972800" cy="361094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AE99FE-0B24-41ED-B9EA-DBA340FF8FAF}"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descr="Canada wordmark_red.jpg"/>
          <p:cNvPicPr>
            <a:picLocks noChangeAspect="1"/>
          </p:cNvPicPr>
          <p:nvPr userDrawn="1"/>
        </p:nvPicPr>
        <p:blipFill>
          <a:blip r:embed="rId3" cstate="print"/>
          <a:stretch>
            <a:fillRect/>
          </a:stretch>
        </p:blipFill>
        <p:spPr>
          <a:xfrm>
            <a:off x="10560496" y="6237313"/>
            <a:ext cx="1250351" cy="398201"/>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222787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C7D552-FB3F-40E7-98E1-7ECB6ACEDAD7}"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descr="Canada wordmark_red.jpg"/>
          <p:cNvPicPr>
            <a:picLocks noChangeAspect="1"/>
          </p:cNvPicPr>
          <p:nvPr userDrawn="1"/>
        </p:nvPicPr>
        <p:blipFill>
          <a:blip r:embed="rId2" cstate="print"/>
          <a:stretch>
            <a:fillRect/>
          </a:stretch>
        </p:blipFill>
        <p:spPr>
          <a:xfrm>
            <a:off x="10560496" y="6237313"/>
            <a:ext cx="1250351" cy="39820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188106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8356"/>
            <a:ext cx="10972800" cy="604500"/>
          </a:xfrm>
        </p:spPr>
        <p:txBody>
          <a:bodyPr>
            <a:normAutofit/>
          </a:bodyPr>
          <a:lstStyle>
            <a:lvl1pPr algn="l">
              <a:defRPr sz="2800"/>
            </a:lvl1pPr>
          </a:lstStyle>
          <a:p>
            <a:r>
              <a:rPr lang="en-US" dirty="0"/>
              <a:t>Click to edit Master title style</a:t>
            </a:r>
            <a:endParaRPr lang="en-CA" dirty="0"/>
          </a:p>
        </p:txBody>
      </p:sp>
      <p:sp>
        <p:nvSpPr>
          <p:cNvPr id="3" name="Content Placeholder 2"/>
          <p:cNvSpPr>
            <a:spLocks noGrp="1"/>
          </p:cNvSpPr>
          <p:nvPr>
            <p:ph sz="half" idx="1"/>
          </p:nvPr>
        </p:nvSpPr>
        <p:spPr>
          <a:xfrm>
            <a:off x="609600" y="2172180"/>
            <a:ext cx="5198368" cy="39539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384032" y="2172180"/>
            <a:ext cx="5198368" cy="39539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2AC649-E4E8-4C2C-A915-DB585D7D31D0}"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 name="Picture 9" descr="Canada wordmark_red.jpg"/>
          <p:cNvPicPr>
            <a:picLocks noChangeAspect="1"/>
          </p:cNvPicPr>
          <p:nvPr userDrawn="1"/>
        </p:nvPicPr>
        <p:blipFill>
          <a:blip r:embed="rId2" cstate="print"/>
          <a:stretch>
            <a:fillRect/>
          </a:stretch>
        </p:blipFill>
        <p:spPr>
          <a:xfrm>
            <a:off x="10560496" y="6237313"/>
            <a:ext cx="1250351" cy="39820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83784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65920"/>
            <a:ext cx="10972800" cy="1143000"/>
          </a:xfrm>
        </p:spPr>
        <p:txBody>
          <a:bodyPr>
            <a:normAutofit/>
          </a:bodyPr>
          <a:lstStyle>
            <a:lvl1pPr>
              <a:defRPr sz="4000"/>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E9CC95-EA4A-4FEC-B3EF-EEB608D3E7CD}"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Canada wordmark_red.jpg"/>
          <p:cNvPicPr>
            <a:picLocks noChangeAspect="1"/>
          </p:cNvPicPr>
          <p:nvPr userDrawn="1"/>
        </p:nvPicPr>
        <p:blipFill>
          <a:blip r:embed="rId2" cstate="print"/>
          <a:stretch>
            <a:fillRect/>
          </a:stretch>
        </p:blipFill>
        <p:spPr>
          <a:xfrm>
            <a:off x="10560496" y="6237313"/>
            <a:ext cx="1250351" cy="3982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303196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7401B1-A0BA-4A1A-A6DB-C5DE6DE288DF}"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Canada wordmark_red.jpg"/>
          <p:cNvPicPr>
            <a:picLocks noChangeAspect="1"/>
          </p:cNvPicPr>
          <p:nvPr userDrawn="1"/>
        </p:nvPicPr>
        <p:blipFill>
          <a:blip r:embed="rId2" cstate="print"/>
          <a:stretch>
            <a:fillRect/>
          </a:stretch>
        </p:blipFill>
        <p:spPr>
          <a:xfrm>
            <a:off x="10560496" y="6237313"/>
            <a:ext cx="1250351" cy="39820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340372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1516848"/>
            <a:ext cx="7044114" cy="46093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1" y="1516848"/>
            <a:ext cx="4011084" cy="4609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C3A6A2-9151-42B6-8BF1-8D47A227CBEC}"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 name="Picture 9" descr="Canada wordmark_red.jpg"/>
          <p:cNvPicPr>
            <a:picLocks noChangeAspect="1"/>
          </p:cNvPicPr>
          <p:nvPr userDrawn="1"/>
        </p:nvPicPr>
        <p:blipFill>
          <a:blip r:embed="rId2" cstate="print"/>
          <a:stretch>
            <a:fillRect/>
          </a:stretch>
        </p:blipFill>
        <p:spPr>
          <a:xfrm>
            <a:off x="10560496" y="6237313"/>
            <a:ext cx="1250351" cy="39820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10604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1516847"/>
            <a:ext cx="7315200" cy="32107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DAD1C-5F26-4921-9D11-DD1C04578D27}"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 name="Picture 9" descr="Canada wordmark_red.jpg"/>
          <p:cNvPicPr>
            <a:picLocks noChangeAspect="1"/>
          </p:cNvPicPr>
          <p:nvPr userDrawn="1"/>
        </p:nvPicPr>
        <p:blipFill>
          <a:blip r:embed="rId2" cstate="print"/>
          <a:stretch>
            <a:fillRect/>
          </a:stretch>
        </p:blipFill>
        <p:spPr>
          <a:xfrm>
            <a:off x="10560496" y="6237313"/>
            <a:ext cx="1250351" cy="39820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103639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493912"/>
            <a:ext cx="10972800" cy="1143000"/>
          </a:xfrm>
        </p:spPr>
        <p:txBody>
          <a:bodyPr/>
          <a:lstStyle/>
          <a:p>
            <a:r>
              <a:rPr lang="en-US" dirty="0"/>
              <a:t>Click to edit Master title style</a:t>
            </a:r>
            <a:endParaRPr lang="en-CA" dirty="0"/>
          </a:p>
        </p:txBody>
      </p:sp>
      <p:sp>
        <p:nvSpPr>
          <p:cNvPr id="3" name="Vertical Text Placeholder 2"/>
          <p:cNvSpPr>
            <a:spLocks noGrp="1"/>
          </p:cNvSpPr>
          <p:nvPr>
            <p:ph type="body" orient="vert" idx="1"/>
          </p:nvPr>
        </p:nvSpPr>
        <p:spPr>
          <a:xfrm>
            <a:off x="609600" y="2672644"/>
            <a:ext cx="10972800" cy="345352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C14F0-579E-44CB-8604-1816EBFA3B89}"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descr="Canada wordmark_red.jpg"/>
          <p:cNvPicPr>
            <a:picLocks noChangeAspect="1"/>
          </p:cNvPicPr>
          <p:nvPr userDrawn="1"/>
        </p:nvPicPr>
        <p:blipFill>
          <a:blip r:embed="rId2" cstate="print"/>
          <a:stretch>
            <a:fillRect/>
          </a:stretch>
        </p:blipFill>
        <p:spPr>
          <a:xfrm>
            <a:off x="10560496" y="6237313"/>
            <a:ext cx="1250351" cy="39820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7410" y="155544"/>
            <a:ext cx="842502" cy="899045"/>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20396" r="-361"/>
          <a:stretch/>
        </p:blipFill>
        <p:spPr>
          <a:xfrm>
            <a:off x="5151512" y="1054589"/>
            <a:ext cx="1728191" cy="455667"/>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7493" y="6403271"/>
            <a:ext cx="1521018" cy="176453"/>
          </a:xfrm>
          <a:prstGeom prst="rect">
            <a:avLst/>
          </a:prstGeom>
        </p:spPr>
      </p:pic>
    </p:spTree>
    <p:extLst>
      <p:ext uri="{BB962C8B-B14F-4D97-AF65-F5344CB8AC3E}">
        <p14:creationId xmlns:p14="http://schemas.microsoft.com/office/powerpoint/2010/main" val="108885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984C1B-6E04-4754-8092-1B7165D27549}"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2022-07-19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9299872"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676F06-851C-4EFA-A287-D359BA6C2B5F}"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062848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chart" Target="../charts/chart6.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7.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chart" Target="../charts/chart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notesSlide" Target="../notesSlides/notesSlide9.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chart" Target="../charts/chart8.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image" Target="../media/image7.jpeg"/><Relationship Id="rId3" Type="http://schemas.openxmlformats.org/officeDocument/2006/relationships/tags" Target="../tags/tag82.xml"/><Relationship Id="rId21" Type="http://schemas.openxmlformats.org/officeDocument/2006/relationships/tags" Target="../tags/tag100.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notesSlide" Target="../notesSlides/notesSlide10.xm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slideLayout" Target="../slideLayouts/slideLayout2.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10" Type="http://schemas.openxmlformats.org/officeDocument/2006/relationships/tags" Target="../tags/tag89.xml"/><Relationship Id="rId19" Type="http://schemas.openxmlformats.org/officeDocument/2006/relationships/tags" Target="../tags/tag98.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chart" Target="../charts/chart10.xml"/><Relationship Id="rId5" Type="http://schemas.openxmlformats.org/officeDocument/2006/relationships/tags" Target="../tags/tag107.xml"/><Relationship Id="rId10" Type="http://schemas.openxmlformats.org/officeDocument/2006/relationships/chart" Target="../charts/chart9.xml"/><Relationship Id="rId4" Type="http://schemas.openxmlformats.org/officeDocument/2006/relationships/tags" Target="../tags/tag106.xml"/><Relationship Id="rId9"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chart" Target="../charts/chart11.xml"/><Relationship Id="rId2" Type="http://schemas.openxmlformats.org/officeDocument/2006/relationships/tags" Target="../tags/tag111.xml"/><Relationship Id="rId16" Type="http://schemas.openxmlformats.org/officeDocument/2006/relationships/image" Target="../media/image7.jpe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image" Target="../media/image14.jpeg"/><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5.png"/><Relationship Id="rId5" Type="http://schemas.openxmlformats.org/officeDocument/2006/relationships/tags" Target="../tags/tag127.xml"/><Relationship Id="rId10" Type="http://schemas.openxmlformats.org/officeDocument/2006/relationships/image" Target="../media/image7.jpeg"/><Relationship Id="rId4" Type="http://schemas.openxmlformats.org/officeDocument/2006/relationships/tags" Target="../tags/tag126.xml"/><Relationship Id="rId9"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12.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150.statcan.gc.ca/n1/pub/32-26-0004/322600042021001-fra.htm" TargetMode="External"/><Relationship Id="rId3" Type="http://schemas.openxmlformats.org/officeDocument/2006/relationships/tags" Target="../tags/tag7.xml"/><Relationship Id="rId7" Type="http://schemas.openxmlformats.org/officeDocument/2006/relationships/hyperlink" Target="https://www150.statcan.gc.ca/n1/pub/96-325-x/96-325-x2021001-fra.htm"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www.statcan.gc.ca/fr/recensement-agriculture"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hyperlink" Target="https://www150.statcan.gc.ca/n1/pub/32-26-0003/322600032016001-fra.htm" TargetMode="External"/></Relationships>
</file>

<file path=ppt/slides/_rels/slide20.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chart" Target="../charts/chart13.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image" Target="../media/image7.jpeg"/><Relationship Id="rId2" Type="http://schemas.openxmlformats.org/officeDocument/2006/relationships/tags" Target="../tags/tag134.xml"/><Relationship Id="rId16" Type="http://schemas.openxmlformats.org/officeDocument/2006/relationships/notesSlide" Target="../notesSlides/notesSlide1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slideLayout" Target="../slideLayouts/slideLayout2.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s>
</file>

<file path=ppt/slides/_rels/slide21.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chart" Target="../charts/chart1.xml"/><Relationship Id="rId4" Type="http://schemas.openxmlformats.org/officeDocument/2006/relationships/tags" Target="../tags/tag14.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chart" Target="../charts/chart2.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image" Target="../media/image11.jpeg"/><Relationship Id="rId2" Type="http://schemas.openxmlformats.org/officeDocument/2006/relationships/tags" Target="../tags/tag28.xml"/><Relationship Id="rId16" Type="http://schemas.openxmlformats.org/officeDocument/2006/relationships/image" Target="../media/image10.jpe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9.jpe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41.xml"/><Relationship Id="rId7" Type="http://schemas.openxmlformats.org/officeDocument/2006/relationships/notesSlide" Target="../notesSlides/notesSlide8.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a:bodyPr>
          <a:lstStyle/>
          <a:p>
            <a:r>
              <a:rPr lang="fr-CA" b="1" dirty="0"/>
              <a:t>Recensement de l’agriculture du Canada de 2021 : Une histoire sur la résilience et l’adaptabilité des agriculteurs canadiens</a:t>
            </a:r>
          </a:p>
        </p:txBody>
      </p:sp>
      <p:sp>
        <p:nvSpPr>
          <p:cNvPr id="3" name="Subtitle 2"/>
          <p:cNvSpPr>
            <a:spLocks noGrp="1"/>
          </p:cNvSpPr>
          <p:nvPr>
            <p:ph type="subTitle" idx="1"/>
            <p:custDataLst>
              <p:tags r:id="rId2"/>
            </p:custDataLst>
          </p:nvPr>
        </p:nvSpPr>
        <p:spPr/>
        <p:txBody>
          <a:bodyPr>
            <a:normAutofit/>
          </a:bodyPr>
          <a:lstStyle/>
          <a:p>
            <a:r>
              <a:rPr lang="fr-CA" sz="2800" b="1" dirty="0"/>
              <a:t>27 juillet 2022</a:t>
            </a:r>
          </a:p>
        </p:txBody>
      </p:sp>
      <p:sp>
        <p:nvSpPr>
          <p:cNvPr id="4" name="Slide Number Placeholder 3"/>
          <p:cNvSpPr>
            <a:spLocks noGrp="1"/>
          </p:cNvSpPr>
          <p:nvPr>
            <p:ph type="sldNum" sz="quarter" idx="12"/>
            <p:custDataLst>
              <p:tags r:id="rId3"/>
            </p:custDataLst>
          </p:nvPr>
        </p:nvSpPr>
        <p:spPr/>
        <p:txBody>
          <a:bodyPr/>
          <a:lstStyle/>
          <a:p>
            <a:fld id="{E9676F06-851C-4EFA-A287-D359BA6C2B5F}" type="slidenum">
              <a:rPr lang="en-CA" smtClean="0">
                <a:solidFill>
                  <a:prstClr val="black">
                    <a:tint val="75000"/>
                  </a:prstClr>
                </a:solidFill>
              </a:rPr>
              <a:pPr/>
              <a:t>1</a:t>
            </a:fld>
            <a:endParaRPr lang="en-CA">
              <a:solidFill>
                <a:prstClr val="black">
                  <a:tint val="75000"/>
                </a:prstClr>
              </a:solidFill>
            </a:endParaRPr>
          </a:p>
        </p:txBody>
      </p:sp>
    </p:spTree>
    <p:extLst>
      <p:ext uri="{BB962C8B-B14F-4D97-AF65-F5344CB8AC3E}">
        <p14:creationId xmlns:p14="http://schemas.microsoft.com/office/powerpoint/2010/main" val="36828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Élevages de porcs : Diminution du nombre d’exploitations; mais augmentation du nombre de porcs en 2021</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10</a:t>
            </a:fld>
            <a:endParaRPr lang="en-CA">
              <a:solidFill>
                <a:prstClr val="black">
                  <a:tint val="75000"/>
                </a:prstClr>
              </a:solidFill>
            </a:endParaRPr>
          </a:p>
        </p:txBody>
      </p:sp>
      <p:pic>
        <p:nvPicPr>
          <p:cNvPr id="10" name="Picture 12"/>
          <p:cNvPicPr>
            <a:picLocks noChangeAspect="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8476912" y="3112896"/>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p:custDataLst>
              <p:tags r:id="rId4"/>
            </p:custDataLst>
          </p:nvPr>
        </p:nvSpPr>
        <p:spPr bwMode="auto">
          <a:xfrm>
            <a:off x="8499151" y="3417139"/>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rgbClr val="FFFFFF"/>
                </a:solidFill>
                <a:latin typeface="Century Gothic" panose="020B0502020202020204" pitchFamily="34" charset="0"/>
                <a:ea typeface="Gill Sans"/>
                <a:cs typeface="Gill Sans"/>
              </a:rPr>
              <a:t>1 677</a:t>
            </a:r>
          </a:p>
        </p:txBody>
      </p:sp>
      <p:sp>
        <p:nvSpPr>
          <p:cNvPr id="12" name="Rectangle 11"/>
          <p:cNvSpPr/>
          <p:nvPr>
            <p:custDataLst>
              <p:tags r:id="rId5"/>
            </p:custDataLst>
          </p:nvPr>
        </p:nvSpPr>
        <p:spPr>
          <a:xfrm>
            <a:off x="8499151" y="2591443"/>
            <a:ext cx="3417570" cy="369332"/>
          </a:xfrm>
          <a:prstGeom prst="rect">
            <a:avLst/>
          </a:prstGeom>
        </p:spPr>
        <p:txBody>
          <a:bodyPr wrap="square">
            <a:normAutofit fontScale="62500" lnSpcReduction="20000"/>
          </a:bodyPr>
          <a:lstStyle/>
          <a:p>
            <a:r>
              <a:rPr lang="fr-CA" b="1">
                <a:latin typeface="Century Gothic" panose="020B0502020202020204" pitchFamily="34" charset="0"/>
                <a:ea typeface="Calibri" panose="020F0502020204030204" pitchFamily="34" charset="0"/>
                <a:cs typeface="Times New Roman" panose="02020603050405020304" pitchFamily="18" charset="0"/>
              </a:rPr>
              <a:t>Nombre de porcs par exploitation en moyenne : </a:t>
            </a:r>
          </a:p>
        </p:txBody>
      </p:sp>
      <p:sp>
        <p:nvSpPr>
          <p:cNvPr id="13" name="Rectangle 12"/>
          <p:cNvSpPr/>
          <p:nvPr>
            <p:custDataLst>
              <p:tags r:id="rId6"/>
            </p:custDataLst>
          </p:nvPr>
        </p:nvSpPr>
        <p:spPr>
          <a:xfrm>
            <a:off x="9952127" y="3461312"/>
            <a:ext cx="1157833" cy="369332"/>
          </a:xfrm>
          <a:prstGeom prst="rect">
            <a:avLst/>
          </a:prstGeom>
        </p:spPr>
        <p:txBody>
          <a:bodyPr wrap="square">
            <a:normAutofit/>
          </a:bodyPr>
          <a:lstStyle/>
          <a:p>
            <a:r>
              <a:rPr lang="fr-CA" b="1">
                <a:latin typeface="Century Gothic" panose="020B0502020202020204" pitchFamily="34" charset="0"/>
                <a:ea typeface="Calibri" panose="020F0502020204030204" pitchFamily="34" charset="0"/>
                <a:cs typeface="Times New Roman" panose="02020603050405020304" pitchFamily="18" charset="0"/>
              </a:rPr>
              <a:t>en 2016</a:t>
            </a:r>
          </a:p>
        </p:txBody>
      </p:sp>
      <p:pic>
        <p:nvPicPr>
          <p:cNvPr id="14" name="Picture 12"/>
          <p:cNvPicPr>
            <a:picLocks noChangeAspect="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8499151" y="4506669"/>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3"/>
          <p:cNvSpPr txBox="1">
            <a:spLocks noChangeArrowheads="1"/>
          </p:cNvSpPr>
          <p:nvPr>
            <p:custDataLst>
              <p:tags r:id="rId8"/>
            </p:custDataLst>
          </p:nvPr>
        </p:nvSpPr>
        <p:spPr bwMode="auto">
          <a:xfrm>
            <a:off x="8521390" y="4810912"/>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chemeClr val="bg1"/>
                </a:solidFill>
                <a:latin typeface="Century Gothic" panose="020B0502020202020204" pitchFamily="34" charset="0"/>
                <a:ea typeface="Gill Sans"/>
                <a:cs typeface="Gill Sans"/>
              </a:rPr>
              <a:t>1 963</a:t>
            </a:r>
          </a:p>
        </p:txBody>
      </p:sp>
      <p:sp>
        <p:nvSpPr>
          <p:cNvPr id="16" name="Rectangle 15"/>
          <p:cNvSpPr/>
          <p:nvPr>
            <p:custDataLst>
              <p:tags r:id="rId9"/>
            </p:custDataLst>
          </p:nvPr>
        </p:nvSpPr>
        <p:spPr>
          <a:xfrm>
            <a:off x="9952126" y="4887856"/>
            <a:ext cx="1157833" cy="369332"/>
          </a:xfrm>
          <a:prstGeom prst="rect">
            <a:avLst/>
          </a:prstGeom>
        </p:spPr>
        <p:txBody>
          <a:bodyPr wrap="square">
            <a:normAutofit/>
          </a:bodyPr>
          <a:lstStyle/>
          <a:p>
            <a:r>
              <a:rPr lang="fr-CA" b="1">
                <a:latin typeface="Century Gothic" panose="020B0502020202020204" pitchFamily="34" charset="0"/>
                <a:ea typeface="Calibri" panose="020F0502020204030204" pitchFamily="34" charset="0"/>
                <a:cs typeface="Times New Roman" panose="02020603050405020304" pitchFamily="18" charset="0"/>
              </a:rPr>
              <a:t>en 2021</a:t>
            </a:r>
          </a:p>
        </p:txBody>
      </p:sp>
      <p:sp>
        <p:nvSpPr>
          <p:cNvPr id="17" name="Rectangle 16"/>
          <p:cNvSpPr/>
          <p:nvPr>
            <p:custDataLst>
              <p:tags r:id="rId10"/>
            </p:custDataLst>
          </p:nvPr>
        </p:nvSpPr>
        <p:spPr>
          <a:xfrm>
            <a:off x="2351381" y="6141629"/>
            <a:ext cx="7489238" cy="646331"/>
          </a:xfrm>
          <a:prstGeom prst="rect">
            <a:avLst/>
          </a:prstGeom>
        </p:spPr>
        <p:txBody>
          <a:bodyPr wrap="square">
            <a:normAutofit/>
          </a:bodyPr>
          <a:lstStyle/>
          <a:p>
            <a:r>
              <a:rPr lang="fr-CA" b="1">
                <a:latin typeface="Century Gothic" panose="020B0502020202020204" pitchFamily="34" charset="0"/>
                <a:ea typeface="Calibri" panose="020F0502020204030204" pitchFamily="34" charset="0"/>
                <a:cs typeface="Times New Roman" panose="02020603050405020304" pitchFamily="18" charset="0"/>
              </a:rPr>
              <a:t>Plus de 80 % de tous les porcs au Canada se trouvent au Québec, en Ontario et au Manitoba. </a:t>
            </a:r>
          </a:p>
        </p:txBody>
      </p:sp>
      <p:graphicFrame>
        <p:nvGraphicFramePr>
          <p:cNvPr id="18" name="Chart 17">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473688870"/>
              </p:ext>
            </p:extLst>
          </p:nvPr>
        </p:nvGraphicFramePr>
        <p:xfrm>
          <a:off x="266820" y="2236784"/>
          <a:ext cx="7913534" cy="3904845"/>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46619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a:t>La superficie consacrée à la culture de fruits a légèrement augmenté. </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11</a:t>
            </a:fld>
            <a:endParaRPr lang="en-CA">
              <a:solidFill>
                <a:prstClr val="black">
                  <a:tint val="75000"/>
                </a:prstClr>
              </a:solidFill>
            </a:endParaRPr>
          </a:p>
        </p:txBody>
      </p:sp>
      <p:sp>
        <p:nvSpPr>
          <p:cNvPr id="5" name="Rectangle 4"/>
          <p:cNvSpPr/>
          <p:nvPr>
            <p:custDataLst>
              <p:tags r:id="rId3"/>
            </p:custDataLst>
          </p:nvPr>
        </p:nvSpPr>
        <p:spPr>
          <a:xfrm>
            <a:off x="7416462" y="2221368"/>
            <a:ext cx="3766820" cy="3262432"/>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fontScale="92500" lnSpcReduction="20000"/>
          </a:bodyPr>
          <a:lstStyle/>
          <a:p>
            <a:pPr algn="ctr">
              <a:defRPr/>
            </a:pPr>
            <a:r>
              <a:rPr lang="fr-CA" sz="1600" b="1" dirty="0">
                <a:latin typeface="Century Gothic" panose="020B0502020202020204" pitchFamily="34" charset="0"/>
                <a:cs typeface="+mn-cs"/>
              </a:rPr>
              <a:t>Fruits : Les régions</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solidFill>
                  <a:schemeClr val="tx1"/>
                </a:solidFill>
                <a:latin typeface="Century Gothic" panose="020B0502020202020204" pitchFamily="34" charset="0"/>
              </a:rPr>
              <a:t>Au Québec et en Colombie-Britannique, la superficie totale consacrée à la culture de fruits a augmenté, tandis qu’elle a diminué en Ontario.</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Le Nouveau-Brunswick et la Nouvelle-Écosse sont deux grands producteurs de bleuets, la principale culture produite au Canada parmi tous les types de fruits sur le plan de la superficie.</a:t>
            </a:r>
          </a:p>
          <a:p>
            <a:pPr marL="285750" indent="-285750">
              <a:buFont typeface="Arial" panose="020B0604020202020204" pitchFamily="34" charset="0"/>
              <a:buChar char="•"/>
              <a:defRPr/>
            </a:pPr>
            <a:endParaRPr lang="en-CA" sz="1400" b="1" dirty="0">
              <a:latin typeface="Century Gothic" panose="020B0502020202020204" pitchFamily="34" charset="0"/>
            </a:endParaRPr>
          </a:p>
          <a:p>
            <a:pPr marL="285750" indent="-285750">
              <a:buFont typeface="Arial" panose="020B0604020202020204" pitchFamily="34" charset="0"/>
              <a:buChar char="•"/>
              <a:defRPr/>
            </a:pPr>
            <a:r>
              <a:rPr lang="fr-CA" sz="1400" b="1" dirty="0">
                <a:latin typeface="Century Gothic" panose="020B0502020202020204" pitchFamily="34" charset="0"/>
              </a:rPr>
              <a:t>En Nouvelle-Écosse, les exploitations agricoles classées comme exploitations de culture de fruits et de noix représentaient 22 % de la superficie agricole totale de la province.</a:t>
            </a:r>
          </a:p>
          <a:p>
            <a:pPr marL="285750" indent="-285750">
              <a:buFont typeface="Arial" panose="020B0604020202020204" pitchFamily="34" charset="0"/>
              <a:buChar char="•"/>
              <a:defRPr/>
            </a:pPr>
            <a:endParaRPr lang="en-CA" sz="800" dirty="0">
              <a:cs typeface="+mn-cs"/>
            </a:endParaRPr>
          </a:p>
        </p:txBody>
      </p:sp>
      <p:sp>
        <p:nvSpPr>
          <p:cNvPr id="6" name="Rectangle 5"/>
          <p:cNvSpPr/>
          <p:nvPr>
            <p:custDataLst>
              <p:tags r:id="rId4"/>
            </p:custDataLst>
          </p:nvPr>
        </p:nvSpPr>
        <p:spPr>
          <a:xfrm>
            <a:off x="1133778" y="2015530"/>
            <a:ext cx="6096000" cy="646331"/>
          </a:xfrm>
          <a:prstGeom prst="rect">
            <a:avLst/>
          </a:prstGeom>
        </p:spPr>
        <p:txBody>
          <a:bodyPr>
            <a:normAutofit fontScale="85000" lnSpcReduction="20000"/>
          </a:bodyPr>
          <a:lstStyle/>
          <a:p>
            <a:r>
              <a:rPr lang="fr-CA" dirty="0">
                <a:latin typeface="Calibri" panose="020F0502020204030204" pitchFamily="34" charset="0"/>
                <a:ea typeface="Calibri" panose="020F0502020204030204" pitchFamily="34" charset="0"/>
                <a:cs typeface="Times New Roman" panose="02020603050405020304" pitchFamily="18" charset="0"/>
              </a:rPr>
              <a:t>La superficie totale consacrée à la culture de fruits, de petits fruits et de noix a augmenté de 0,4 %, passant de 332 812 acres en 2016 à 334 182 acres en 2021.</a:t>
            </a:r>
          </a:p>
        </p:txBody>
      </p:sp>
      <p:sp>
        <p:nvSpPr>
          <p:cNvPr id="7" name="Rectangle 6"/>
          <p:cNvSpPr/>
          <p:nvPr>
            <p:custDataLst>
              <p:tags r:id="rId5"/>
            </p:custDataLst>
          </p:nvPr>
        </p:nvSpPr>
        <p:spPr>
          <a:xfrm>
            <a:off x="2124075" y="6033185"/>
            <a:ext cx="8401050" cy="646331"/>
          </a:xfrm>
          <a:prstGeom prst="rect">
            <a:avLst/>
          </a:prstGeom>
        </p:spPr>
        <p:txBody>
          <a:bodyPr wrap="square">
            <a:normAutofit fontScale="85000" lnSpcReduction="10000"/>
          </a:bodyPr>
          <a:lstStyle/>
          <a:p>
            <a:r>
              <a:rPr lang="fr-CA" dirty="0">
                <a:latin typeface="Calibri" panose="020F0502020204030204" pitchFamily="34" charset="0"/>
                <a:ea typeface="Calibri" panose="020F0502020204030204" pitchFamily="34" charset="0"/>
                <a:cs typeface="Times New Roman" panose="02020603050405020304" pitchFamily="18" charset="0"/>
              </a:rPr>
              <a:t>À l’inverse, la superficie totale de légumes de champ a légèrement diminué, passant de 270 294 acres en 2016 à 260 757 acres, principalement en raison d’une réduction de la superficie consacrée au maïs sucré.</a:t>
            </a:r>
          </a:p>
        </p:txBody>
      </p:sp>
      <p:graphicFrame>
        <p:nvGraphicFramePr>
          <p:cNvPr id="8" name="Chart 7">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2561545062"/>
              </p:ext>
            </p:extLst>
          </p:nvPr>
        </p:nvGraphicFramePr>
        <p:xfrm>
          <a:off x="354600" y="2791571"/>
          <a:ext cx="6968520" cy="326243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0721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a:t>Serres : Faits saillants sur une industrie en croissance rapide</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12</a:t>
            </a:fld>
            <a:endParaRPr lang="en-CA">
              <a:solidFill>
                <a:prstClr val="black">
                  <a:tint val="75000"/>
                </a:prstClr>
              </a:solidFill>
            </a:endParaRPr>
          </a:p>
        </p:txBody>
      </p:sp>
      <p:sp>
        <p:nvSpPr>
          <p:cNvPr id="8" name="Snip Same Side Corner Rectangle 7"/>
          <p:cNvSpPr/>
          <p:nvPr>
            <p:custDataLst>
              <p:tags r:id="rId3"/>
            </p:custDataLst>
          </p:nvPr>
        </p:nvSpPr>
        <p:spPr>
          <a:xfrm>
            <a:off x="1896177" y="2228849"/>
            <a:ext cx="3955983" cy="102003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fr-CA" dirty="0">
                <a:solidFill>
                  <a:schemeClr val="bg1"/>
                </a:solidFill>
              </a:rPr>
              <a:t>La taille moyenne des serres a augmenté de </a:t>
            </a:r>
            <a:r>
              <a:rPr lang="fr-CA" b="1" dirty="0">
                <a:solidFill>
                  <a:schemeClr val="bg1"/>
                </a:solidFill>
              </a:rPr>
              <a:t>23,2 %</a:t>
            </a:r>
            <a:r>
              <a:rPr lang="fr-CA" dirty="0">
                <a:solidFill>
                  <a:schemeClr val="bg1"/>
                </a:solidFill>
              </a:rPr>
              <a:t> pour atteindre </a:t>
            </a:r>
            <a:r>
              <a:rPr lang="fr-CA" b="1" dirty="0">
                <a:solidFill>
                  <a:schemeClr val="bg1"/>
                </a:solidFill>
              </a:rPr>
              <a:t>330,5 millions de pieds carrés</a:t>
            </a:r>
            <a:r>
              <a:rPr lang="fr-CA" dirty="0">
                <a:solidFill>
                  <a:schemeClr val="bg1"/>
                </a:solidFill>
              </a:rPr>
              <a:t> en 2021.</a:t>
            </a:r>
          </a:p>
        </p:txBody>
      </p:sp>
      <p:sp>
        <p:nvSpPr>
          <p:cNvPr id="9" name="Snip Same Side Corner Rectangle 8"/>
          <p:cNvSpPr/>
          <p:nvPr>
            <p:custDataLst>
              <p:tags r:id="rId4"/>
            </p:custDataLst>
          </p:nvPr>
        </p:nvSpPr>
        <p:spPr>
          <a:xfrm>
            <a:off x="827773" y="4853887"/>
            <a:ext cx="6025414" cy="134478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fr-CA" dirty="0">
                <a:solidFill>
                  <a:schemeClr val="bg1"/>
                </a:solidFill>
              </a:rPr>
              <a:t>Cependant, le nombre d’exploitations agricoles classées comme exploitations de culture en serre et en pépinière et floriculture a diminué de </a:t>
            </a:r>
            <a:r>
              <a:rPr lang="fr-CA" b="1" dirty="0">
                <a:solidFill>
                  <a:schemeClr val="bg1"/>
                </a:solidFill>
              </a:rPr>
              <a:t>18,5 %</a:t>
            </a:r>
            <a:r>
              <a:rPr lang="fr-CA" dirty="0">
                <a:solidFill>
                  <a:schemeClr val="bg1"/>
                </a:solidFill>
              </a:rPr>
              <a:t> (ou 1 193 exploitations) au fur et à mesure de la consolidation de l’industrie.</a:t>
            </a:r>
          </a:p>
        </p:txBody>
      </p:sp>
      <p:sp>
        <p:nvSpPr>
          <p:cNvPr id="10" name="Snip Same Side Corner Rectangle 9"/>
          <p:cNvSpPr/>
          <p:nvPr>
            <p:custDataLst>
              <p:tags r:id="rId5"/>
            </p:custDataLst>
          </p:nvPr>
        </p:nvSpPr>
        <p:spPr>
          <a:xfrm>
            <a:off x="1225617" y="3445981"/>
            <a:ext cx="5213283" cy="120379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fr-CA" dirty="0">
                <a:solidFill>
                  <a:schemeClr val="bg1"/>
                </a:solidFill>
              </a:rPr>
              <a:t>L’Ontario et la Colombie-Britannique ont été à l’origine de plus de </a:t>
            </a:r>
            <a:r>
              <a:rPr lang="fr-CA" b="1" dirty="0">
                <a:solidFill>
                  <a:schemeClr val="bg1"/>
                </a:solidFill>
              </a:rPr>
              <a:t>82 %</a:t>
            </a:r>
            <a:r>
              <a:rPr lang="fr-CA" dirty="0">
                <a:solidFill>
                  <a:schemeClr val="bg1"/>
                </a:solidFill>
              </a:rPr>
              <a:t> de la superficie totale des serres au pays. Cependant, la superficie des serres augmente dans d’autres régions du pays, y compris au Québec.</a:t>
            </a:r>
          </a:p>
        </p:txBody>
      </p:sp>
      <p:sp>
        <p:nvSpPr>
          <p:cNvPr id="11" name="Rectangle 10"/>
          <p:cNvSpPr/>
          <p:nvPr>
            <p:custDataLst>
              <p:tags r:id="rId6"/>
            </p:custDataLst>
          </p:nvPr>
        </p:nvSpPr>
        <p:spPr>
          <a:xfrm>
            <a:off x="7343140" y="2228850"/>
            <a:ext cx="3766820" cy="3262432"/>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lnSpcReduction="10000"/>
          </a:bodyPr>
          <a:lstStyle/>
          <a:p>
            <a:pPr algn="ctr">
              <a:defRPr/>
            </a:pPr>
            <a:r>
              <a:rPr lang="fr-CA" sz="1600" b="1" dirty="0">
                <a:latin typeface="Century Gothic" panose="020B0502020202020204" pitchFamily="34" charset="0"/>
                <a:cs typeface="+mn-cs"/>
              </a:rPr>
              <a:t>La culture du cannabis est maintenant légale!</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Pour la première fois, le Recensement de l’agriculture publiera plus de renseignements sur les exploitations de cannabis à l’automne 2022.</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Le Canada compte plusieurs centaines d’exploitations de cannabis; la plupart du cannabis est cultivé à l’intérieur. </a:t>
            </a:r>
          </a:p>
          <a:p>
            <a:pPr marL="285750" indent="-285750">
              <a:buFont typeface="Arial" panose="020B0604020202020204" pitchFamily="34" charset="0"/>
              <a:buChar char="•"/>
              <a:defRPr/>
            </a:pPr>
            <a:endParaRPr lang="en-CA" sz="1400" b="1" dirty="0">
              <a:latin typeface="Century Gothic" panose="020B0502020202020204" pitchFamily="34" charset="0"/>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La diffusion fournira, entre autres, des renseignements sur la superficie cultivée. </a:t>
            </a:r>
          </a:p>
          <a:p>
            <a:pPr marL="285750" indent="-285750">
              <a:buFont typeface="Arial" panose="020B0604020202020204" pitchFamily="34" charset="0"/>
              <a:buChar char="•"/>
              <a:defRPr/>
            </a:pPr>
            <a:endParaRPr lang="en-CA" sz="800" dirty="0">
              <a:cs typeface="+mn-cs"/>
            </a:endParaRPr>
          </a:p>
        </p:txBody>
      </p:sp>
      <p:pic>
        <p:nvPicPr>
          <p:cNvPr id="12" name="Image 1" descr="C:\Users\laroseb\AppData\Local\Microsoft\Windows\INetCache\Content.MSO\407DB71D.tmp"/>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7343140" y="5563950"/>
            <a:ext cx="2834640" cy="1157526"/>
          </a:xfrm>
          <a:prstGeom prst="rect">
            <a:avLst/>
          </a:prstGeom>
          <a:noFill/>
          <a:ln>
            <a:noFill/>
          </a:ln>
        </p:spPr>
      </p:pic>
    </p:spTree>
    <p:extLst>
      <p:ext uri="{BB962C8B-B14F-4D97-AF65-F5344CB8AC3E}">
        <p14:creationId xmlns:p14="http://schemas.microsoft.com/office/powerpoint/2010/main" val="305478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9268" y="1356277"/>
            <a:ext cx="10591800" cy="698483"/>
          </a:xfrm>
        </p:spPr>
        <p:txBody>
          <a:bodyPr>
            <a:normAutofit/>
          </a:bodyPr>
          <a:lstStyle/>
          <a:p>
            <a:r>
              <a:rPr lang="fr-CA" dirty="0"/>
              <a:t>La consolidation des exploitations agricoles se poursuit.</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13</a:t>
            </a:fld>
            <a:endParaRPr lang="en-CA">
              <a:solidFill>
                <a:prstClr val="black">
                  <a:tint val="75000"/>
                </a:prstClr>
              </a:solidFill>
            </a:endParaRPr>
          </a:p>
        </p:txBody>
      </p:sp>
      <p:sp>
        <p:nvSpPr>
          <p:cNvPr id="7" name="TextBox 6"/>
          <p:cNvSpPr txBox="1"/>
          <p:nvPr>
            <p:custDataLst>
              <p:tags r:id="rId3"/>
            </p:custDataLst>
          </p:nvPr>
        </p:nvSpPr>
        <p:spPr>
          <a:xfrm>
            <a:off x="7867035" y="2136364"/>
            <a:ext cx="3324942" cy="1558119"/>
          </a:xfrm>
          <a:prstGeom prst="rect">
            <a:avLst/>
          </a:prstGeom>
          <a:solidFill>
            <a:srgbClr val="D0D7E2">
              <a:alpha val="69804"/>
            </a:srgbClr>
          </a:solidFill>
        </p:spPr>
        <p:txBody>
          <a:bodyPr wrap="square" rtlCol="0">
            <a:normAutofit fontScale="92500" lnSpcReduction="20000"/>
          </a:bodyPr>
          <a:lstStyle/>
          <a:p>
            <a:pPr algn="r"/>
            <a:r>
              <a:rPr lang="fr-CA" sz="1905" b="1" dirty="0">
                <a:latin typeface="Rockwell" panose="02060603020205020403" pitchFamily="18" charset="0"/>
                <a:cs typeface="Segoe UI Light" panose="020B0502040204020203" pitchFamily="34" charset="0"/>
              </a:rPr>
              <a:t>Le nombre d’employés rémunérés dans les exploitations agricoles a diminué de 13,7 %, passant de 280 315 en 2016 à 242 052 en 2021. </a:t>
            </a:r>
          </a:p>
        </p:txBody>
      </p:sp>
      <p:sp>
        <p:nvSpPr>
          <p:cNvPr id="9" name="Rectangle 8"/>
          <p:cNvSpPr/>
          <p:nvPr>
            <p:custDataLst>
              <p:tags r:id="rId4"/>
            </p:custDataLst>
          </p:nvPr>
        </p:nvSpPr>
        <p:spPr>
          <a:xfrm>
            <a:off x="9404141" y="3825665"/>
            <a:ext cx="1576927" cy="707694"/>
          </a:xfrm>
          <a:prstGeom prst="rect">
            <a:avLst/>
          </a:prstGeom>
        </p:spPr>
        <p:txBody>
          <a:bodyPr wrap="square">
            <a:normAutofit fontScale="77500" lnSpcReduction="20000"/>
          </a:bodyPr>
          <a:lstStyle/>
          <a:p>
            <a:r>
              <a:rPr lang="fr-CA" sz="1333">
                <a:latin typeface="Century" panose="02040604050505020304" pitchFamily="18" charset="0"/>
              </a:rPr>
              <a:t>étaient des travailleurs saisonniers, en baisse par rapport à 57 % en 2016. </a:t>
            </a:r>
          </a:p>
        </p:txBody>
      </p:sp>
      <p:sp>
        <p:nvSpPr>
          <p:cNvPr id="10" name="Rectangle 9"/>
          <p:cNvSpPr/>
          <p:nvPr>
            <p:custDataLst>
              <p:tags r:id="rId5"/>
            </p:custDataLst>
          </p:nvPr>
        </p:nvSpPr>
        <p:spPr>
          <a:xfrm>
            <a:off x="9281147" y="3834372"/>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a:p>
        </p:txBody>
      </p:sp>
      <p:pic>
        <p:nvPicPr>
          <p:cNvPr id="11" name="Picture 12"/>
          <p:cNvPicPr>
            <a:picLocks noChangeAspect="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7844796" y="3553447"/>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3"/>
          <p:cNvSpPr txBox="1">
            <a:spLocks noChangeArrowheads="1"/>
          </p:cNvSpPr>
          <p:nvPr>
            <p:custDataLst>
              <p:tags r:id="rId7"/>
            </p:custDataLst>
          </p:nvPr>
        </p:nvSpPr>
        <p:spPr bwMode="auto">
          <a:xfrm>
            <a:off x="7867035" y="3857690"/>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chemeClr val="bg1"/>
                </a:solidFill>
                <a:latin typeface="Century Gothic" panose="020B0502020202020204" pitchFamily="34" charset="0"/>
                <a:ea typeface="Gill Sans"/>
                <a:cs typeface="Gill Sans"/>
              </a:rPr>
              <a:t>47 %</a:t>
            </a:r>
          </a:p>
        </p:txBody>
      </p:sp>
      <p:sp>
        <p:nvSpPr>
          <p:cNvPr id="13" name="Rectangle 12"/>
          <p:cNvSpPr/>
          <p:nvPr>
            <p:custDataLst>
              <p:tags r:id="rId8"/>
            </p:custDataLst>
          </p:nvPr>
        </p:nvSpPr>
        <p:spPr>
          <a:xfrm>
            <a:off x="9404141" y="4745733"/>
            <a:ext cx="1576927" cy="1117935"/>
          </a:xfrm>
          <a:prstGeom prst="rect">
            <a:avLst/>
          </a:prstGeom>
        </p:spPr>
        <p:txBody>
          <a:bodyPr wrap="square">
            <a:normAutofit fontScale="77500" lnSpcReduction="20000"/>
          </a:bodyPr>
          <a:lstStyle/>
          <a:p>
            <a:r>
              <a:rPr lang="fr-CA" sz="1333">
                <a:latin typeface="Century" panose="02040604050505020304" pitchFamily="18" charset="0"/>
              </a:rPr>
              <a:t>étaient employés dans des exploitations agricoles dont les revenus étaient d’au moins un million de dollars, soit une hausse par rapport à 47 % en 2016. </a:t>
            </a:r>
          </a:p>
        </p:txBody>
      </p:sp>
      <p:sp>
        <p:nvSpPr>
          <p:cNvPr id="14" name="Rectangle 13"/>
          <p:cNvSpPr/>
          <p:nvPr>
            <p:custDataLst>
              <p:tags r:id="rId9"/>
            </p:custDataLst>
          </p:nvPr>
        </p:nvSpPr>
        <p:spPr>
          <a:xfrm>
            <a:off x="9281147" y="4996195"/>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a:p>
        </p:txBody>
      </p:sp>
      <p:pic>
        <p:nvPicPr>
          <p:cNvPr id="15" name="Picture 12"/>
          <p:cNvPicPr>
            <a:picLocks noChangeAspect="1"/>
          </p:cNvPicPr>
          <p:nvPr>
            <p:custDataLst>
              <p:tags r:id="rId10"/>
            </p:custDataLst>
          </p:nvPr>
        </p:nvPicPr>
        <p:blipFill>
          <a:blip r:embed="rId14">
            <a:extLst>
              <a:ext uri="{28A0092B-C50C-407E-A947-70E740481C1C}">
                <a14:useLocalDpi xmlns:a14="http://schemas.microsoft.com/office/drawing/2010/main" val="0"/>
              </a:ext>
            </a:extLst>
          </a:blip>
          <a:srcRect/>
          <a:stretch>
            <a:fillRect/>
          </a:stretch>
        </p:blipFill>
        <p:spPr bwMode="auto">
          <a:xfrm>
            <a:off x="7844796" y="4715270"/>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3"/>
          <p:cNvSpPr txBox="1">
            <a:spLocks noChangeArrowheads="1"/>
          </p:cNvSpPr>
          <p:nvPr>
            <p:custDataLst>
              <p:tags r:id="rId11"/>
            </p:custDataLst>
          </p:nvPr>
        </p:nvSpPr>
        <p:spPr bwMode="auto">
          <a:xfrm>
            <a:off x="7867035" y="5019513"/>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chemeClr val="bg1"/>
                </a:solidFill>
                <a:latin typeface="Century Gothic" panose="020B0502020202020204" pitchFamily="34" charset="0"/>
                <a:ea typeface="Gill Sans"/>
                <a:cs typeface="Gill Sans"/>
              </a:rPr>
              <a:t>63 %</a:t>
            </a:r>
          </a:p>
        </p:txBody>
      </p:sp>
      <p:graphicFrame>
        <p:nvGraphicFramePr>
          <p:cNvPr id="20" name="Chart 19">
            <a:extLst>
              <a:ext uri="{FF2B5EF4-FFF2-40B4-BE49-F238E27FC236}">
                <a16:creationId xmlns:a16="http://schemas.microsoft.com/office/drawing/2014/main" id="{00000000-0008-0000-0800-000003000000}"/>
              </a:ext>
            </a:extLst>
          </p:cNvPr>
          <p:cNvGraphicFramePr>
            <a:graphicFrameLocks/>
          </p:cNvGraphicFramePr>
          <p:nvPr>
            <p:extLst>
              <p:ext uri="{D42A27DB-BD31-4B8C-83A1-F6EECF244321}">
                <p14:modId xmlns:p14="http://schemas.microsoft.com/office/powerpoint/2010/main" val="4294494140"/>
              </p:ext>
            </p:extLst>
          </p:nvPr>
        </p:nvGraphicFramePr>
        <p:xfrm>
          <a:off x="212027" y="1988457"/>
          <a:ext cx="7503953" cy="4078515"/>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2900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9554" y="1644781"/>
            <a:ext cx="10972800" cy="613919"/>
          </a:xfrm>
        </p:spPr>
        <p:txBody>
          <a:bodyPr>
            <a:normAutofit fontScale="90000"/>
          </a:bodyPr>
          <a:lstStyle/>
          <a:p>
            <a:r>
              <a:rPr lang="fr-CA" dirty="0"/>
              <a:t>Les exploitations de culture de plantes oléagineuses et de céréales ont déclaré le plus bas ratio entre les dépenses et les revenus.</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14</a:t>
            </a:fld>
            <a:endParaRPr lang="en-CA">
              <a:solidFill>
                <a:prstClr val="black">
                  <a:tint val="75000"/>
                </a:prstClr>
              </a:solidFill>
            </a:endParaRPr>
          </a:p>
        </p:txBody>
      </p:sp>
      <p:sp>
        <p:nvSpPr>
          <p:cNvPr id="9" name="Rectangle 8"/>
          <p:cNvSpPr/>
          <p:nvPr>
            <p:custDataLst>
              <p:tags r:id="rId3"/>
            </p:custDataLst>
          </p:nvPr>
        </p:nvSpPr>
        <p:spPr>
          <a:xfrm>
            <a:off x="8114055" y="2258700"/>
            <a:ext cx="376682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fontScale="92500" lnSpcReduction="20000"/>
          </a:bodyPr>
          <a:lstStyle/>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solidFill>
                  <a:schemeClr val="tx1"/>
                </a:solidFill>
                <a:latin typeface="Century Gothic" panose="020B0502020202020204" pitchFamily="34" charset="0"/>
              </a:rPr>
              <a:t>Les revenus d’exploitation agricole au Canada ont totalisé 87,0 milliards de dollars (année de référence 2020), tandis que les dépenses ont atteint 72,2 milliards de dollars.</a:t>
            </a:r>
          </a:p>
          <a:p>
            <a:pPr marL="285750" indent="-285750">
              <a:buFont typeface="Arial" panose="020B0604020202020204" pitchFamily="34" charset="0"/>
              <a:buChar char="•"/>
              <a:defRPr/>
            </a:pPr>
            <a:endParaRPr lang="en-CA" sz="1400" b="1" dirty="0">
              <a:solidFill>
                <a:schemeClr val="tx1"/>
              </a:solidFill>
              <a:latin typeface="Century Gothic" panose="020B0502020202020204" pitchFamily="34" charset="0"/>
            </a:endParaRPr>
          </a:p>
          <a:p>
            <a:pPr marL="285750" indent="-285750">
              <a:buFont typeface="Arial" panose="020B0604020202020204" pitchFamily="34" charset="0"/>
              <a:buChar char="•"/>
              <a:defRPr/>
            </a:pPr>
            <a:r>
              <a:rPr lang="fr-CA" sz="1400" b="1" dirty="0">
                <a:solidFill>
                  <a:schemeClr val="tx1"/>
                </a:solidFill>
                <a:latin typeface="Century Gothic" panose="020B0502020202020204" pitchFamily="34" charset="0"/>
              </a:rPr>
              <a:t>Pour chaque dollar de revenu, les fermes ont engagé en moyenne 83 cents de dépenses (aucun changement par rapport aux résultats de 2016). </a:t>
            </a:r>
          </a:p>
          <a:p>
            <a:pPr marL="285750" indent="-285750">
              <a:buFont typeface="Arial" panose="020B0604020202020204" pitchFamily="34" charset="0"/>
              <a:buChar char="•"/>
              <a:defRPr/>
            </a:pPr>
            <a:endParaRPr lang="en-CA" sz="1400" b="1" dirty="0">
              <a:solidFill>
                <a:schemeClr val="tx1"/>
              </a:solidFill>
              <a:latin typeface="Century Gothic" panose="020B0502020202020204" pitchFamily="34" charset="0"/>
            </a:endParaRPr>
          </a:p>
          <a:p>
            <a:pPr marL="285750" indent="-285750">
              <a:buFont typeface="Arial" panose="020B0604020202020204" pitchFamily="34" charset="0"/>
              <a:buChar char="•"/>
              <a:defRPr/>
            </a:pPr>
            <a:r>
              <a:rPr lang="fr-CA" sz="1400" b="1" dirty="0">
                <a:solidFill>
                  <a:schemeClr val="tx1"/>
                </a:solidFill>
                <a:latin typeface="Century Gothic" panose="020B0502020202020204" pitchFamily="34" charset="0"/>
              </a:rPr>
              <a:t>Les exploitations agricoles classées comme des exploitations de culture de plantes oléagineuses et de céréales représentaient le type d’exploitation agricole le plus rentable en 2020, ayant affiché un ratio entre les dépenses et les revenus de 0,76. </a:t>
            </a:r>
          </a:p>
          <a:p>
            <a:pPr marL="285750" indent="-285750">
              <a:buFont typeface="Arial" panose="020B0604020202020204" pitchFamily="34" charset="0"/>
              <a:buChar char="•"/>
              <a:defRPr/>
            </a:pPr>
            <a:endParaRPr lang="en-CA" sz="1400" b="1" dirty="0">
              <a:solidFill>
                <a:schemeClr val="tx1"/>
              </a:solidFill>
              <a:latin typeface="Century Gothic" panose="020B0502020202020204" pitchFamily="34" charset="0"/>
            </a:endParaRPr>
          </a:p>
          <a:p>
            <a:pPr marL="285750" indent="-285750">
              <a:buFont typeface="Arial" panose="020B0604020202020204" pitchFamily="34" charset="0"/>
              <a:buChar char="•"/>
              <a:defRPr/>
            </a:pPr>
            <a:r>
              <a:rPr lang="fr-CA" sz="1400" b="1" dirty="0">
                <a:solidFill>
                  <a:schemeClr val="tx1"/>
                </a:solidFill>
                <a:latin typeface="Century Gothic" panose="020B0502020202020204" pitchFamily="34" charset="0"/>
              </a:rPr>
              <a:t>En revanche, les exploitations d’élevage de moutons et de chèvres ont affiché le ratio le plus élevé, soit 0,97.</a:t>
            </a:r>
          </a:p>
        </p:txBody>
      </p:sp>
      <p:graphicFrame>
        <p:nvGraphicFramePr>
          <p:cNvPr id="6" name="Table 5">
            <a:extLst>
              <a:ext uri="{FF2B5EF4-FFF2-40B4-BE49-F238E27FC236}">
                <a16:creationId xmlns:a16="http://schemas.microsoft.com/office/drawing/2014/main" id="{6B962F8B-A19B-9D8F-03A6-26C48217FDE3}"/>
              </a:ext>
            </a:extLst>
          </p:cNvPr>
          <p:cNvGraphicFramePr>
            <a:graphicFrameLocks noGrp="1"/>
          </p:cNvGraphicFramePr>
          <p:nvPr>
            <p:extLst>
              <p:ext uri="{D42A27DB-BD31-4B8C-83A1-F6EECF244321}">
                <p14:modId xmlns:p14="http://schemas.microsoft.com/office/powerpoint/2010/main" val="2310793603"/>
              </p:ext>
            </p:extLst>
          </p:nvPr>
        </p:nvGraphicFramePr>
        <p:xfrm>
          <a:off x="233904" y="2305777"/>
          <a:ext cx="7604939" cy="3962121"/>
        </p:xfrm>
        <a:graphic>
          <a:graphicData uri="http://schemas.openxmlformats.org/drawingml/2006/table">
            <a:tbl>
              <a:tblPr/>
              <a:tblGrid>
                <a:gridCol w="2778169">
                  <a:extLst>
                    <a:ext uri="{9D8B030D-6E8A-4147-A177-3AD203B41FA5}">
                      <a16:colId xmlns:a16="http://schemas.microsoft.com/office/drawing/2014/main" val="330994102"/>
                    </a:ext>
                  </a:extLst>
                </a:gridCol>
                <a:gridCol w="1307289">
                  <a:extLst>
                    <a:ext uri="{9D8B030D-6E8A-4147-A177-3AD203B41FA5}">
                      <a16:colId xmlns:a16="http://schemas.microsoft.com/office/drawing/2014/main" val="1408751628"/>
                    </a:ext>
                  </a:extLst>
                </a:gridCol>
                <a:gridCol w="1744475">
                  <a:extLst>
                    <a:ext uri="{9D8B030D-6E8A-4147-A177-3AD203B41FA5}">
                      <a16:colId xmlns:a16="http://schemas.microsoft.com/office/drawing/2014/main" val="1769150625"/>
                    </a:ext>
                  </a:extLst>
                </a:gridCol>
                <a:gridCol w="1775006">
                  <a:extLst>
                    <a:ext uri="{9D8B030D-6E8A-4147-A177-3AD203B41FA5}">
                      <a16:colId xmlns:a16="http://schemas.microsoft.com/office/drawing/2014/main" val="2194592486"/>
                    </a:ext>
                  </a:extLst>
                </a:gridCol>
              </a:tblGrid>
              <a:tr h="2646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kern="1200" dirty="0">
                          <a:solidFill>
                            <a:schemeClr val="tx1"/>
                          </a:solidFill>
                          <a:effectLst/>
                          <a:latin typeface="Verdana" panose="020B0604030504040204" pitchFamily="34" charset="0"/>
                          <a:ea typeface="Verdana" panose="020B0604030504040204" pitchFamily="34" charset="0"/>
                          <a:cs typeface="+mn-cs"/>
                        </a:rPr>
                        <a:t>Revenus et dépenses d'exploitation selon le type d'exploitation agricole, Canada, 2020</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US" sz="1000" b="1" dirty="0">
                        <a:solidFill>
                          <a:schemeClr val="tx1"/>
                        </a:solidFill>
                        <a:effectLst/>
                        <a:latin typeface="Verdana" panose="020B0604030504040204" pitchFamily="34" charset="0"/>
                        <a:ea typeface="Verdana" panose="020B0604030504040204" pitchFamily="34" charset="0"/>
                      </a:endParaRP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US" sz="1000" b="1" dirty="0">
                        <a:solidFill>
                          <a:schemeClr val="tx1"/>
                        </a:solidFill>
                        <a:effectLst/>
                        <a:latin typeface="Verdana" panose="020B0604030504040204" pitchFamily="34" charset="0"/>
                        <a:ea typeface="Verdana" panose="020B0604030504040204" pitchFamily="34" charset="0"/>
                      </a:endParaRP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000" b="1" dirty="0">
                        <a:solidFill>
                          <a:schemeClr val="tx1"/>
                        </a:solidFill>
                        <a:effectLst/>
                        <a:latin typeface="Verdana" panose="020B0604030504040204" pitchFamily="34" charset="0"/>
                        <a:ea typeface="Verdana" panose="020B0604030504040204" pitchFamily="34" charset="0"/>
                      </a:endParaRP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915292"/>
                  </a:ext>
                </a:extLst>
              </a:tr>
              <a:tr h="317129">
                <a:tc>
                  <a:txBody>
                    <a:bodyPr/>
                    <a:lstStyle/>
                    <a:p>
                      <a:pPr algn="r"/>
                      <a:r>
                        <a:rPr lang="en-US" sz="1000" b="1" dirty="0">
                          <a:solidFill>
                            <a:schemeClr val="tx1"/>
                          </a:solidFill>
                          <a:effectLst/>
                          <a:latin typeface="Verdana" panose="020B0604030504040204" pitchFamily="34" charset="0"/>
                          <a:ea typeface="Verdana" panose="020B0604030504040204" pitchFamily="34" charset="0"/>
                        </a:rPr>
                        <a:t> </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1" dirty="0" err="1">
                          <a:solidFill>
                            <a:schemeClr val="tx1"/>
                          </a:solidFill>
                          <a:effectLst/>
                          <a:latin typeface="Verdana" panose="020B0604030504040204" pitchFamily="34" charset="0"/>
                          <a:ea typeface="Verdana" panose="020B0604030504040204" pitchFamily="34" charset="0"/>
                        </a:rPr>
                        <a:t>Revenus</a:t>
                      </a:r>
                      <a:r>
                        <a:rPr lang="en-US" sz="1000" b="1" dirty="0">
                          <a:solidFill>
                            <a:schemeClr val="tx1"/>
                          </a:solidFill>
                          <a:effectLst/>
                          <a:latin typeface="Verdana" panose="020B0604030504040204" pitchFamily="34" charset="0"/>
                          <a:ea typeface="Verdana" panose="020B0604030504040204" pitchFamily="34" charset="0"/>
                        </a:rPr>
                        <a:t> </a:t>
                      </a:r>
                      <a:r>
                        <a:rPr lang="en-US" sz="1000" b="1" dirty="0" err="1">
                          <a:solidFill>
                            <a:schemeClr val="tx1"/>
                          </a:solidFill>
                          <a:effectLst/>
                          <a:latin typeface="Verdana" panose="020B0604030504040204" pitchFamily="34" charset="0"/>
                          <a:ea typeface="Verdana" panose="020B0604030504040204" pitchFamily="34" charset="0"/>
                        </a:rPr>
                        <a:t>d'exploitation</a:t>
                      </a:r>
                      <a:endParaRPr lang="en-US" sz="1000" b="1" dirty="0">
                        <a:solidFill>
                          <a:schemeClr val="tx1"/>
                        </a:solidFill>
                        <a:effectLst/>
                        <a:latin typeface="Verdana" panose="020B0604030504040204" pitchFamily="34" charset="0"/>
                        <a:ea typeface="Verdana" panose="020B0604030504040204" pitchFamily="34" charset="0"/>
                      </a:endParaRP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1" dirty="0" err="1">
                          <a:solidFill>
                            <a:schemeClr val="tx1"/>
                          </a:solidFill>
                          <a:effectLst/>
                          <a:latin typeface="Verdana" panose="020B0604030504040204" pitchFamily="34" charset="0"/>
                          <a:ea typeface="Verdana" panose="020B0604030504040204" pitchFamily="34" charset="0"/>
                        </a:rPr>
                        <a:t>Dépenses</a:t>
                      </a:r>
                      <a:endParaRPr lang="en-US" sz="1000" b="1" dirty="0">
                        <a:solidFill>
                          <a:schemeClr val="tx1"/>
                        </a:solidFill>
                        <a:effectLst/>
                        <a:latin typeface="Verdana" panose="020B0604030504040204" pitchFamily="34" charset="0"/>
                        <a:ea typeface="Verdana" panose="020B0604030504040204" pitchFamily="34" charset="0"/>
                      </a:endParaRP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fr-FR" sz="1000" b="1" dirty="0">
                          <a:solidFill>
                            <a:schemeClr val="tx1"/>
                          </a:solidFill>
                          <a:effectLst/>
                          <a:latin typeface="Verdana" panose="020B0604030504040204" pitchFamily="34" charset="0"/>
                          <a:ea typeface="Verdana" panose="020B0604030504040204" pitchFamily="34" charset="0"/>
                        </a:rPr>
                        <a:t>Ratio des dépenses aux revenus</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9167756"/>
                  </a:ext>
                </a:extLst>
              </a:tr>
              <a:tr h="214330">
                <a:tc>
                  <a:txBody>
                    <a:bodyPr/>
                    <a:lstStyle/>
                    <a:p>
                      <a:pPr algn="r"/>
                      <a:r>
                        <a:rPr lang="en-US" sz="1000" b="0">
                          <a:solidFill>
                            <a:srgbClr val="000000"/>
                          </a:solidFill>
                          <a:effectLst/>
                          <a:latin typeface="Verdana" panose="020B0604030504040204" pitchFamily="34" charset="0"/>
                          <a:ea typeface="Verdana" panose="020B0604030504040204" pitchFamily="34" charset="0"/>
                        </a:rPr>
                        <a:t> </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dirty="0">
                          <a:solidFill>
                            <a:srgbClr val="000000"/>
                          </a:solidFill>
                          <a:effectLst/>
                          <a:latin typeface="Verdana" panose="020B0604030504040204" pitchFamily="34" charset="0"/>
                          <a:ea typeface="Verdana" panose="020B0604030504040204" pitchFamily="34" charset="0"/>
                        </a:rPr>
                        <a:t>millions de dollars</a:t>
                      </a:r>
                    </a:p>
                  </a:txBody>
                  <a:tcPr marL="45079" marR="45079" marT="45079" marB="4507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dirty="0">
                          <a:solidFill>
                            <a:srgbClr val="000000"/>
                          </a:solidFill>
                          <a:effectLst/>
                          <a:latin typeface="Verdana" panose="020B0604030504040204" pitchFamily="34" charset="0"/>
                          <a:ea typeface="Verdana" panose="020B0604030504040204" pitchFamily="34" charset="0"/>
                        </a:rPr>
                        <a:t>millions de dollars</a:t>
                      </a:r>
                    </a:p>
                  </a:txBody>
                  <a:tcPr marL="45079" marR="45079" marT="45079" marB="4507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dirty="0">
                          <a:solidFill>
                            <a:srgbClr val="000000"/>
                          </a:solidFill>
                          <a:effectLst/>
                          <a:latin typeface="Verdana" panose="020B0604030504040204" pitchFamily="34" charset="0"/>
                          <a:ea typeface="Verdana" panose="020B0604030504040204" pitchFamily="34" charset="0"/>
                        </a:rPr>
                        <a:t>ratio</a:t>
                      </a:r>
                    </a:p>
                  </a:txBody>
                  <a:tcPr marL="45079" marR="45079" marT="45079" marB="4507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531620"/>
                  </a:ext>
                </a:extLst>
              </a:tr>
              <a:tr h="257963">
                <a:tc>
                  <a:txBody>
                    <a:bodyPr/>
                    <a:lstStyle/>
                    <a:p>
                      <a:pPr algn="r"/>
                      <a:r>
                        <a:rPr lang="fr-FR" sz="1000" b="0">
                          <a:solidFill>
                            <a:srgbClr val="000000"/>
                          </a:solidFill>
                          <a:effectLst/>
                          <a:latin typeface="Verdana" panose="020B0604030504040204" pitchFamily="34" charset="0"/>
                          <a:ea typeface="Verdana" panose="020B0604030504040204" pitchFamily="34" charset="0"/>
                        </a:rPr>
                        <a:t>Bovins laitiers et production laitière</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8 508</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6 833</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0,80</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1325099"/>
                  </a:ext>
                </a:extLst>
              </a:tr>
              <a:tr h="329077">
                <a:tc>
                  <a:txBody>
                    <a:bodyPr/>
                    <a:lstStyle/>
                    <a:p>
                      <a:pPr algn="r"/>
                      <a:r>
                        <a:rPr lang="fr-FR" sz="1000" b="0">
                          <a:solidFill>
                            <a:srgbClr val="000000"/>
                          </a:solidFill>
                          <a:effectLst/>
                          <a:latin typeface="Verdana" panose="020B0604030504040204" pitchFamily="34" charset="0"/>
                          <a:ea typeface="Verdana" panose="020B0604030504040204" pitchFamily="34" charset="0"/>
                        </a:rPr>
                        <a:t>Bovins de boucherie et parcs d'engraissement</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14 337</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13 526</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0,94</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3943448"/>
                  </a:ext>
                </a:extLst>
              </a:tr>
              <a:tr h="194413">
                <a:tc>
                  <a:txBody>
                    <a:bodyPr/>
                    <a:lstStyle/>
                    <a:p>
                      <a:pPr algn="r"/>
                      <a:r>
                        <a:rPr lang="en-US" sz="1000" b="0">
                          <a:solidFill>
                            <a:srgbClr val="000000"/>
                          </a:solidFill>
                          <a:effectLst/>
                          <a:latin typeface="Verdana" panose="020B0604030504040204" pitchFamily="34" charset="0"/>
                          <a:ea typeface="Verdana" panose="020B0604030504040204" pitchFamily="34" charset="0"/>
                        </a:rPr>
                        <a:t>Élevage de porcs</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5 703</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5 227</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0,92</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103231"/>
                  </a:ext>
                </a:extLst>
              </a:tr>
              <a:tr h="257963">
                <a:tc>
                  <a:txBody>
                    <a:bodyPr/>
                    <a:lstStyle/>
                    <a:p>
                      <a:pPr algn="r"/>
                      <a:r>
                        <a:rPr lang="fr-FR" sz="1000" b="0" dirty="0">
                          <a:solidFill>
                            <a:srgbClr val="000000"/>
                          </a:solidFill>
                          <a:effectLst/>
                          <a:latin typeface="Verdana" panose="020B0604030504040204" pitchFamily="34" charset="0"/>
                          <a:ea typeface="Verdana" panose="020B0604030504040204" pitchFamily="34" charset="0"/>
                        </a:rPr>
                        <a:t>Élevage de volailles et production d'œufs</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6 215</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5 286</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0,85</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2417654"/>
                  </a:ext>
                </a:extLst>
              </a:tr>
              <a:tr h="238605">
                <a:tc>
                  <a:txBody>
                    <a:bodyPr/>
                    <a:lstStyle/>
                    <a:p>
                      <a:pPr algn="r"/>
                      <a:r>
                        <a:rPr lang="fr-FR" sz="1000" b="0">
                          <a:solidFill>
                            <a:srgbClr val="000000"/>
                          </a:solidFill>
                          <a:effectLst/>
                          <a:latin typeface="Verdana" panose="020B0604030504040204" pitchFamily="34" charset="0"/>
                          <a:ea typeface="Verdana" panose="020B0604030504040204" pitchFamily="34" charset="0"/>
                        </a:rPr>
                        <a:t>Élevage de moutons et de chèvres</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333</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322</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0,97</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158118"/>
                  </a:ext>
                </a:extLst>
              </a:tr>
              <a:tr h="194413">
                <a:tc>
                  <a:txBody>
                    <a:bodyPr/>
                    <a:lstStyle/>
                    <a:p>
                      <a:pPr algn="r"/>
                      <a:r>
                        <a:rPr lang="en-US" sz="1000" b="0">
                          <a:solidFill>
                            <a:srgbClr val="000000"/>
                          </a:solidFill>
                          <a:effectLst/>
                          <a:latin typeface="Verdana" panose="020B0604030504040204" pitchFamily="34" charset="0"/>
                          <a:ea typeface="Verdana" panose="020B0604030504040204" pitchFamily="34" charset="0"/>
                        </a:rPr>
                        <a:t>Autres types d'élevage</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2 796</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2 512</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0,90</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046359"/>
                  </a:ext>
                </a:extLst>
              </a:tr>
              <a:tr h="257963">
                <a:tc>
                  <a:txBody>
                    <a:bodyPr/>
                    <a:lstStyle/>
                    <a:p>
                      <a:pPr algn="r"/>
                      <a:r>
                        <a:rPr lang="fr-FR" sz="1000" b="0">
                          <a:solidFill>
                            <a:srgbClr val="000000"/>
                          </a:solidFill>
                          <a:effectLst/>
                          <a:latin typeface="Verdana" panose="020B0604030504040204" pitchFamily="34" charset="0"/>
                          <a:ea typeface="Verdana" panose="020B0604030504040204" pitchFamily="34" charset="0"/>
                        </a:rPr>
                        <a:t>Culture d'oléagineux et de céréales</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33 614</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25 635</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0,76</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809047"/>
                  </a:ext>
                </a:extLst>
              </a:tr>
              <a:tr h="238605">
                <a:tc>
                  <a:txBody>
                    <a:bodyPr/>
                    <a:lstStyle/>
                    <a:p>
                      <a:pPr algn="r"/>
                      <a:r>
                        <a:rPr lang="fr-FR" sz="1000" b="0">
                          <a:solidFill>
                            <a:srgbClr val="000000"/>
                          </a:solidFill>
                          <a:effectLst/>
                          <a:latin typeface="Verdana" panose="020B0604030504040204" pitchFamily="34" charset="0"/>
                          <a:ea typeface="Verdana" panose="020B0604030504040204" pitchFamily="34" charset="0"/>
                        </a:rPr>
                        <a:t>Culture de légumes et de melons</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3 830</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3 100</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0,81</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87678"/>
                  </a:ext>
                </a:extLst>
              </a:tr>
              <a:tr h="194413">
                <a:tc>
                  <a:txBody>
                    <a:bodyPr/>
                    <a:lstStyle/>
                    <a:p>
                      <a:pPr algn="r"/>
                      <a:r>
                        <a:rPr lang="fr-FR" sz="1000" b="0">
                          <a:solidFill>
                            <a:srgbClr val="000000"/>
                          </a:solidFill>
                          <a:effectLst/>
                          <a:latin typeface="Verdana" panose="020B0604030504040204" pitchFamily="34" charset="0"/>
                          <a:ea typeface="Verdana" panose="020B0604030504040204" pitchFamily="34" charset="0"/>
                        </a:rPr>
                        <a:t>Culture de fruits et de noix</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1 929</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1 613</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0,84</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822644"/>
                  </a:ext>
                </a:extLst>
              </a:tr>
              <a:tr h="329077">
                <a:tc>
                  <a:txBody>
                    <a:bodyPr/>
                    <a:lstStyle/>
                    <a:p>
                      <a:pPr algn="r"/>
                      <a:r>
                        <a:rPr lang="fr-FR" sz="1000" b="0">
                          <a:solidFill>
                            <a:srgbClr val="000000"/>
                          </a:solidFill>
                          <a:effectLst/>
                          <a:latin typeface="Verdana" panose="020B0604030504040204" pitchFamily="34" charset="0"/>
                          <a:ea typeface="Verdana" panose="020B0604030504040204" pitchFamily="34" charset="0"/>
                        </a:rPr>
                        <a:t>Culture en serre et en pépinière, et floriculture</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5 904</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4 837</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0,82</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38636"/>
                  </a:ext>
                </a:extLst>
              </a:tr>
              <a:tr h="194413">
                <a:tc>
                  <a:txBody>
                    <a:bodyPr/>
                    <a:lstStyle/>
                    <a:p>
                      <a:pPr algn="r"/>
                      <a:r>
                        <a:rPr lang="en-US" sz="1000" b="0">
                          <a:solidFill>
                            <a:srgbClr val="000000"/>
                          </a:solidFill>
                          <a:effectLst/>
                          <a:latin typeface="Verdana" panose="020B0604030504040204" pitchFamily="34" charset="0"/>
                          <a:ea typeface="Verdana" panose="020B0604030504040204" pitchFamily="34" charset="0"/>
                        </a:rPr>
                        <a:t>Autres cultures agricoles</a:t>
                      </a: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3 882</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a:effectLst/>
                          <a:latin typeface="Verdana" panose="020B0604030504040204" pitchFamily="34" charset="0"/>
                          <a:ea typeface="Verdana" panose="020B0604030504040204" pitchFamily="34" charset="0"/>
                        </a:rPr>
                        <a:t>3 294</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dirty="0">
                          <a:effectLst/>
                          <a:latin typeface="Verdana" panose="020B0604030504040204" pitchFamily="34" charset="0"/>
                          <a:ea typeface="Verdana" panose="020B0604030504040204" pitchFamily="34" charset="0"/>
                        </a:rPr>
                        <a:t>0,85</a:t>
                      </a: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7319795"/>
                  </a:ext>
                </a:extLst>
              </a:tr>
              <a:tr h="194413">
                <a:tc>
                  <a:txBody>
                    <a:bodyPr/>
                    <a:lstStyle/>
                    <a:p>
                      <a:pPr algn="r"/>
                      <a:r>
                        <a:rPr lang="en-US" sz="1000" b="1" dirty="0">
                          <a:solidFill>
                            <a:srgbClr val="000000"/>
                          </a:solidFill>
                          <a:effectLst/>
                          <a:latin typeface="Verdana" panose="020B0604030504040204" pitchFamily="34" charset="0"/>
                          <a:ea typeface="Verdana" panose="020B0604030504040204" pitchFamily="34" charset="0"/>
                        </a:rPr>
                        <a:t>Total</a:t>
                      </a:r>
                      <a:endParaRPr lang="en-US" sz="1000" b="0" dirty="0">
                        <a:solidFill>
                          <a:srgbClr val="000000"/>
                        </a:solidFill>
                        <a:effectLst/>
                        <a:latin typeface="Verdana" panose="020B0604030504040204" pitchFamily="34" charset="0"/>
                        <a:ea typeface="Verdana" panose="020B0604030504040204" pitchFamily="34" charset="0"/>
                      </a:endParaRPr>
                    </a:p>
                  </a:txBody>
                  <a:tcPr marL="45079" marR="45079" marT="33809" marB="3380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1" dirty="0">
                          <a:effectLst/>
                          <a:latin typeface="Verdana" panose="020B0604030504040204" pitchFamily="34" charset="0"/>
                          <a:ea typeface="Verdana" panose="020B0604030504040204" pitchFamily="34" charset="0"/>
                        </a:rPr>
                        <a:t>87 049</a:t>
                      </a:r>
                      <a:endParaRPr lang="en-US" sz="1000" dirty="0">
                        <a:effectLst/>
                        <a:latin typeface="Verdana" panose="020B0604030504040204" pitchFamily="34" charset="0"/>
                        <a:ea typeface="Verdana" panose="020B0604030504040204" pitchFamily="34" charset="0"/>
                      </a:endParaRP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1" dirty="0">
                          <a:effectLst/>
                          <a:latin typeface="Verdana" panose="020B0604030504040204" pitchFamily="34" charset="0"/>
                          <a:ea typeface="Verdana" panose="020B0604030504040204" pitchFamily="34" charset="0"/>
                        </a:rPr>
                        <a:t>72 185</a:t>
                      </a:r>
                      <a:endParaRPr lang="en-US" sz="1000" dirty="0">
                        <a:effectLst/>
                        <a:latin typeface="Verdana" panose="020B0604030504040204" pitchFamily="34" charset="0"/>
                        <a:ea typeface="Verdana" panose="020B0604030504040204" pitchFamily="34" charset="0"/>
                      </a:endParaRP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1" dirty="0">
                          <a:effectLst/>
                          <a:latin typeface="Verdana" panose="020B0604030504040204" pitchFamily="34" charset="0"/>
                          <a:ea typeface="Verdana" panose="020B0604030504040204" pitchFamily="34" charset="0"/>
                        </a:rPr>
                        <a:t>0,83</a:t>
                      </a:r>
                      <a:endParaRPr lang="en-US" sz="1000" dirty="0">
                        <a:effectLst/>
                        <a:latin typeface="Verdana" panose="020B0604030504040204" pitchFamily="34" charset="0"/>
                        <a:ea typeface="Verdana" panose="020B0604030504040204" pitchFamily="34" charset="0"/>
                      </a:endParaRPr>
                    </a:p>
                  </a:txBody>
                  <a:tcPr marL="45079" marR="45079" marT="27048" marB="2704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048279"/>
                  </a:ext>
                </a:extLst>
              </a:tr>
            </a:tbl>
          </a:graphicData>
        </a:graphic>
      </p:graphicFrame>
      <p:sp>
        <p:nvSpPr>
          <p:cNvPr id="7" name="TextBox 6">
            <a:extLst>
              <a:ext uri="{FF2B5EF4-FFF2-40B4-BE49-F238E27FC236}">
                <a16:creationId xmlns:a16="http://schemas.microsoft.com/office/drawing/2014/main" id="{B4D7C9D4-1B9E-8A78-FC78-24A9A4BB0D35}"/>
              </a:ext>
            </a:extLst>
          </p:cNvPr>
          <p:cNvSpPr txBox="1"/>
          <p:nvPr/>
        </p:nvSpPr>
        <p:spPr>
          <a:xfrm>
            <a:off x="1937551" y="6267898"/>
            <a:ext cx="6094520" cy="21544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800" b="1" i="0" baseline="0" dirty="0">
                <a:solidFill>
                  <a:schemeClr val="tx1"/>
                </a:solidFill>
                <a:latin typeface="Verdana" panose="020B0604030504040204" pitchFamily="34" charset="0"/>
                <a:ea typeface="Verdana" panose="020B0604030504040204" pitchFamily="34" charset="0"/>
                <a:cs typeface="+mn-cs"/>
              </a:rPr>
              <a:t>Source : </a:t>
            </a:r>
            <a:r>
              <a:rPr lang="fr-CA" sz="800" b="0" i="0" baseline="0" dirty="0">
                <a:solidFill>
                  <a:schemeClr val="tx1"/>
                </a:solidFill>
                <a:latin typeface="Verdana" panose="020B0604030504040204" pitchFamily="34" charset="0"/>
                <a:ea typeface="Verdana" panose="020B0604030504040204" pitchFamily="34" charset="0"/>
                <a:cs typeface="+mn-cs"/>
              </a:rPr>
              <a:t>Statistique Canada, Recensement de l’agriculture (3438)</a:t>
            </a:r>
          </a:p>
        </p:txBody>
      </p:sp>
    </p:spTree>
    <p:extLst>
      <p:ext uri="{BB962C8B-B14F-4D97-AF65-F5344CB8AC3E}">
        <p14:creationId xmlns:p14="http://schemas.microsoft.com/office/powerpoint/2010/main" val="170561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1490297"/>
            <a:ext cx="9160565" cy="613919"/>
          </a:xfrm>
        </p:spPr>
        <p:txBody>
          <a:bodyPr>
            <a:normAutofit fontScale="90000"/>
          </a:bodyPr>
          <a:lstStyle/>
          <a:p>
            <a:r>
              <a:rPr lang="fr-CA" dirty="0"/>
              <a:t>Pratiques de gestion durable : De plus en plus d’exploitations agricoles adoptent la production d’énergie renouvelable</a:t>
            </a:r>
          </a:p>
        </p:txBody>
      </p:sp>
      <p:sp>
        <p:nvSpPr>
          <p:cNvPr id="3" name="Content Placeholder 2"/>
          <p:cNvSpPr>
            <a:spLocks noGrp="1"/>
          </p:cNvSpPr>
          <p:nvPr>
            <p:ph idx="1"/>
            <p:custDataLst>
              <p:tags r:id="rId2"/>
            </p:custDataLst>
          </p:nvPr>
        </p:nvSpPr>
        <p:spPr>
          <a:xfrm>
            <a:off x="822688" y="2659676"/>
            <a:ext cx="3195478" cy="646043"/>
          </a:xfrm>
        </p:spPr>
        <p:txBody>
          <a:bodyPr>
            <a:normAutofit fontScale="77500" lnSpcReduction="20000"/>
          </a:bodyPr>
          <a:lstStyle/>
          <a:p>
            <a:pPr marL="0" indent="0">
              <a:buNone/>
            </a:pPr>
            <a:r>
              <a:rPr lang="fr-CA" sz="1600" b="1" dirty="0">
                <a:latin typeface="Century Gothic" panose="020B0502020202020204" pitchFamily="34" charset="0"/>
                <a:ea typeface="Verdana" panose="020B0604030504040204" pitchFamily="34" charset="0"/>
              </a:rPr>
              <a:t>Nombre d’exploitations agricoles ayant déclaré utiliser des systèmes de production d’énergie renouvelable</a:t>
            </a:r>
          </a:p>
        </p:txBody>
      </p:sp>
      <p:sp>
        <p:nvSpPr>
          <p:cNvPr id="4" name="Slide Number Placeholder 3"/>
          <p:cNvSpPr>
            <a:spLocks noGrp="1"/>
          </p:cNvSpPr>
          <p:nvPr>
            <p:ph type="sldNum" sz="quarter" idx="12"/>
            <p:custDataLst>
              <p:tags r:id="rId3"/>
            </p:custDataLst>
          </p:nvPr>
        </p:nvSpPr>
        <p:spPr/>
        <p:txBody>
          <a:bodyPr/>
          <a:lstStyle/>
          <a:p>
            <a:fld id="{E9676F06-851C-4EFA-A287-D359BA6C2B5F}" type="slidenum">
              <a:rPr lang="en-CA" smtClean="0">
                <a:solidFill>
                  <a:prstClr val="black">
                    <a:tint val="75000"/>
                  </a:prstClr>
                </a:solidFill>
              </a:rPr>
              <a:pPr/>
              <a:t>15</a:t>
            </a:fld>
            <a:endParaRPr lang="en-CA">
              <a:solidFill>
                <a:prstClr val="black">
                  <a:tint val="75000"/>
                </a:prstClr>
              </a:solidFill>
            </a:endParaRPr>
          </a:p>
        </p:txBody>
      </p:sp>
      <p:sp>
        <p:nvSpPr>
          <p:cNvPr id="5" name="TextBox 4"/>
          <p:cNvSpPr txBox="1"/>
          <p:nvPr>
            <p:custDataLst>
              <p:tags r:id="rId4"/>
            </p:custDataLst>
          </p:nvPr>
        </p:nvSpPr>
        <p:spPr>
          <a:xfrm>
            <a:off x="504466" y="4767336"/>
            <a:ext cx="2271777" cy="1103700"/>
          </a:xfrm>
          <a:prstGeom prst="rect">
            <a:avLst/>
          </a:prstGeom>
          <a:noFill/>
        </p:spPr>
        <p:txBody>
          <a:bodyPr wrap="none" rtlCol="0">
            <a:spAutoFit/>
          </a:bodyPr>
          <a:lstStyle/>
          <a:p>
            <a:pPr algn="ctr"/>
            <a:r>
              <a:rPr lang="fr-CA" sz="6572">
                <a:latin typeface="Bernard MT Condensed" panose="02050806060905020404" pitchFamily="18" charset="0"/>
              </a:rPr>
              <a:t>10 185</a:t>
            </a:r>
          </a:p>
        </p:txBody>
      </p:sp>
      <p:sp>
        <p:nvSpPr>
          <p:cNvPr id="7" name="TextBox 6"/>
          <p:cNvSpPr txBox="1"/>
          <p:nvPr>
            <p:custDataLst>
              <p:tags r:id="rId5"/>
            </p:custDataLst>
          </p:nvPr>
        </p:nvSpPr>
        <p:spPr>
          <a:xfrm>
            <a:off x="688011" y="5707594"/>
            <a:ext cx="1904688" cy="326884"/>
          </a:xfrm>
          <a:prstGeom prst="rect">
            <a:avLst/>
          </a:prstGeom>
          <a:noFill/>
        </p:spPr>
        <p:txBody>
          <a:bodyPr wrap="none" rtlCol="0">
            <a:spAutoFit/>
          </a:bodyPr>
          <a:lstStyle/>
          <a:p>
            <a:pPr algn="ctr"/>
            <a:r>
              <a:rPr lang="fr-CA" sz="1524" b="1">
                <a:latin typeface="Rockwell" panose="02060603020205020403"/>
              </a:rPr>
              <a:t>lors du recensement précédent</a:t>
            </a:r>
          </a:p>
        </p:txBody>
      </p:sp>
      <p:sp>
        <p:nvSpPr>
          <p:cNvPr id="8" name="TextBox 7"/>
          <p:cNvSpPr txBox="1"/>
          <p:nvPr>
            <p:custDataLst>
              <p:tags r:id="rId6"/>
            </p:custDataLst>
          </p:nvPr>
        </p:nvSpPr>
        <p:spPr>
          <a:xfrm>
            <a:off x="504466" y="3504130"/>
            <a:ext cx="2464136" cy="1103700"/>
          </a:xfrm>
          <a:prstGeom prst="rect">
            <a:avLst/>
          </a:prstGeom>
          <a:noFill/>
        </p:spPr>
        <p:txBody>
          <a:bodyPr wrap="none" rtlCol="0">
            <a:spAutoFit/>
          </a:bodyPr>
          <a:lstStyle/>
          <a:p>
            <a:pPr algn="ctr"/>
            <a:r>
              <a:rPr lang="fr-CA" sz="6572">
                <a:latin typeface="Bernard MT Condensed" panose="02050806060905020404" pitchFamily="18" charset="0"/>
              </a:rPr>
              <a:t>22 576</a:t>
            </a:r>
          </a:p>
        </p:txBody>
      </p:sp>
      <p:sp>
        <p:nvSpPr>
          <p:cNvPr id="9" name="TextBox 8"/>
          <p:cNvSpPr txBox="1"/>
          <p:nvPr>
            <p:custDataLst>
              <p:tags r:id="rId7"/>
            </p:custDataLst>
          </p:nvPr>
        </p:nvSpPr>
        <p:spPr>
          <a:xfrm>
            <a:off x="1308366" y="4444388"/>
            <a:ext cx="856325" cy="326884"/>
          </a:xfrm>
          <a:prstGeom prst="rect">
            <a:avLst/>
          </a:prstGeom>
          <a:noFill/>
        </p:spPr>
        <p:txBody>
          <a:bodyPr wrap="none" rtlCol="0">
            <a:spAutoFit/>
          </a:bodyPr>
          <a:lstStyle/>
          <a:p>
            <a:pPr algn="ctr"/>
            <a:r>
              <a:rPr lang="fr-CA" sz="1524" b="1">
                <a:latin typeface="Rockwell" panose="02060603020205020403"/>
              </a:rPr>
              <a:t>en 2021</a:t>
            </a:r>
          </a:p>
        </p:txBody>
      </p:sp>
      <p:sp>
        <p:nvSpPr>
          <p:cNvPr id="10" name="Right Brace 9"/>
          <p:cNvSpPr/>
          <p:nvPr>
            <p:custDataLst>
              <p:tags r:id="rId8"/>
            </p:custDataLst>
          </p:nvPr>
        </p:nvSpPr>
        <p:spPr>
          <a:xfrm>
            <a:off x="2986845" y="3461290"/>
            <a:ext cx="391808" cy="267168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CA">
              <a:ln w="0"/>
              <a:effectLst>
                <a:outerShdw blurRad="38100" dist="19050" dir="2700000" algn="tl" rotWithShape="0">
                  <a:schemeClr val="dk1">
                    <a:alpha val="40000"/>
                  </a:schemeClr>
                </a:outerShdw>
              </a:effectLst>
            </a:endParaRPr>
          </a:p>
        </p:txBody>
      </p:sp>
      <p:sp>
        <p:nvSpPr>
          <p:cNvPr id="11" name="Content Placeholder 2"/>
          <p:cNvSpPr txBox="1">
            <a:spLocks/>
          </p:cNvSpPr>
          <p:nvPr>
            <p:custDataLst>
              <p:tags r:id="rId9"/>
            </p:custDataLst>
          </p:nvPr>
        </p:nvSpPr>
        <p:spPr>
          <a:xfrm>
            <a:off x="3463955" y="3404484"/>
            <a:ext cx="1708624" cy="27284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600" b="1" dirty="0">
                <a:latin typeface="Century Gothic" panose="020B0502020202020204" pitchFamily="34" charset="0"/>
                <a:ea typeface="Verdana" panose="020B0604030504040204" pitchFamily="34" charset="0"/>
              </a:rPr>
              <a:t>L’</a:t>
            </a:r>
            <a:r>
              <a:rPr lang="fr-CA" sz="1600" b="1" u="sng" dirty="0">
                <a:latin typeface="Century Gothic" panose="020B0502020202020204" pitchFamily="34" charset="0"/>
                <a:ea typeface="Verdana" panose="020B0604030504040204" pitchFamily="34" charset="0"/>
              </a:rPr>
              <a:t>Ontario</a:t>
            </a:r>
            <a:r>
              <a:rPr lang="fr-CA" sz="1600" b="1" dirty="0">
                <a:latin typeface="Century Gothic" panose="020B0502020202020204" pitchFamily="34" charset="0"/>
                <a:ea typeface="Verdana" panose="020B0604030504040204" pitchFamily="34" charset="0"/>
              </a:rPr>
              <a:t> comptait la plus forte proportion d’exploitations agricoles déclarant produire de l’énergie renouvelable (18 %) </a:t>
            </a:r>
          </a:p>
        </p:txBody>
      </p:sp>
      <p:pic>
        <p:nvPicPr>
          <p:cNvPr id="12" name="Picture 12"/>
          <p:cNvPicPr>
            <a:picLocks noChangeAspect="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728434" y="1980580"/>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a:spLocks noChangeArrowheads="1"/>
          </p:cNvSpPr>
          <p:nvPr>
            <p:custDataLst>
              <p:tags r:id="rId11"/>
            </p:custDataLst>
          </p:nvPr>
        </p:nvSpPr>
        <p:spPr bwMode="auto">
          <a:xfrm>
            <a:off x="8750673" y="2284823"/>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chemeClr val="bg1"/>
                </a:solidFill>
                <a:latin typeface="Century Gothic" panose="020B0502020202020204" pitchFamily="34" charset="0"/>
                <a:ea typeface="Gill Sans"/>
                <a:cs typeface="Gill Sans"/>
              </a:rPr>
              <a:t>64 %</a:t>
            </a:r>
          </a:p>
        </p:txBody>
      </p:sp>
      <p:pic>
        <p:nvPicPr>
          <p:cNvPr id="14" name="Picture 12"/>
          <p:cNvPicPr>
            <a:picLocks noChangeAspect="1"/>
          </p:cNvPicPr>
          <p:nvPr>
            <p:custDataLst>
              <p:tags r:id="rId12"/>
            </p:custDataLst>
          </p:nvPr>
        </p:nvPicPr>
        <p:blipFill>
          <a:blip r:embed="rId26">
            <a:extLst>
              <a:ext uri="{28A0092B-C50C-407E-A947-70E740481C1C}">
                <a14:useLocalDpi xmlns:a14="http://schemas.microsoft.com/office/drawing/2010/main" val="0"/>
              </a:ext>
            </a:extLst>
          </a:blip>
          <a:srcRect/>
          <a:stretch>
            <a:fillRect/>
          </a:stretch>
        </p:blipFill>
        <p:spPr bwMode="auto">
          <a:xfrm>
            <a:off x="8728434" y="3501073"/>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3"/>
          <p:cNvSpPr txBox="1">
            <a:spLocks noChangeArrowheads="1"/>
          </p:cNvSpPr>
          <p:nvPr>
            <p:custDataLst>
              <p:tags r:id="rId13"/>
            </p:custDataLst>
          </p:nvPr>
        </p:nvSpPr>
        <p:spPr bwMode="auto">
          <a:xfrm>
            <a:off x="8750673" y="3805316"/>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rgbClr val="FFFFFF"/>
                </a:solidFill>
                <a:latin typeface="Century Gothic" panose="020B0502020202020204" pitchFamily="34" charset="0"/>
                <a:ea typeface="Gill Sans"/>
                <a:cs typeface="Gill Sans"/>
              </a:rPr>
              <a:t>52 %</a:t>
            </a:r>
          </a:p>
        </p:txBody>
      </p:sp>
      <p:sp>
        <p:nvSpPr>
          <p:cNvPr id="16" name="Rectangle 15"/>
          <p:cNvSpPr/>
          <p:nvPr>
            <p:custDataLst>
              <p:tags r:id="rId14"/>
            </p:custDataLst>
          </p:nvPr>
        </p:nvSpPr>
        <p:spPr>
          <a:xfrm>
            <a:off x="10178447" y="1955179"/>
            <a:ext cx="1747563" cy="1117935"/>
          </a:xfrm>
          <a:prstGeom prst="rect">
            <a:avLst/>
          </a:prstGeom>
        </p:spPr>
        <p:txBody>
          <a:bodyPr wrap="square">
            <a:normAutofit fontScale="85000" lnSpcReduction="20000"/>
          </a:bodyPr>
          <a:lstStyle/>
          <a:p>
            <a:r>
              <a:rPr lang="fr-CA" sz="1333">
                <a:latin typeface="Century" panose="02040604050505020304" pitchFamily="18" charset="0"/>
              </a:rPr>
              <a:t>Proportion d’exploitations agricoles ayant déclaré avoir utilisé au moins une pratique de gestion durable des terres en 2020.</a:t>
            </a:r>
          </a:p>
        </p:txBody>
      </p:sp>
      <p:sp>
        <p:nvSpPr>
          <p:cNvPr id="17" name="Rectangle 16"/>
          <p:cNvSpPr/>
          <p:nvPr>
            <p:custDataLst>
              <p:tags r:id="rId15"/>
            </p:custDataLst>
          </p:nvPr>
        </p:nvSpPr>
        <p:spPr>
          <a:xfrm>
            <a:off x="10055454" y="2196450"/>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2"/>
          <p:cNvPicPr>
            <a:picLocks noChangeAspect="1"/>
          </p:cNvPicPr>
          <p:nvPr>
            <p:custDataLst>
              <p:tags r:id="rId16"/>
            </p:custDataLst>
          </p:nvPr>
        </p:nvPicPr>
        <p:blipFill>
          <a:blip r:embed="rId26">
            <a:extLst>
              <a:ext uri="{28A0092B-C50C-407E-A947-70E740481C1C}">
                <a14:useLocalDpi xmlns:a14="http://schemas.microsoft.com/office/drawing/2010/main" val="0"/>
              </a:ext>
            </a:extLst>
          </a:blip>
          <a:srcRect/>
          <a:stretch>
            <a:fillRect/>
          </a:stretch>
        </p:blipFill>
        <p:spPr bwMode="auto">
          <a:xfrm>
            <a:off x="8706194" y="5001269"/>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3"/>
          <p:cNvSpPr txBox="1">
            <a:spLocks noChangeArrowheads="1"/>
          </p:cNvSpPr>
          <p:nvPr>
            <p:custDataLst>
              <p:tags r:id="rId17"/>
            </p:custDataLst>
          </p:nvPr>
        </p:nvSpPr>
        <p:spPr bwMode="auto">
          <a:xfrm>
            <a:off x="8728433" y="5305512"/>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dirty="0">
                <a:solidFill>
                  <a:srgbClr val="FFFFFF"/>
                </a:solidFill>
                <a:latin typeface="Century Gothic" panose="020B0502020202020204" pitchFamily="34" charset="0"/>
                <a:ea typeface="Gill Sans"/>
                <a:cs typeface="Gill Sans"/>
              </a:rPr>
              <a:t>21 %</a:t>
            </a:r>
          </a:p>
        </p:txBody>
      </p:sp>
      <p:sp>
        <p:nvSpPr>
          <p:cNvPr id="20" name="Rectangle 19"/>
          <p:cNvSpPr/>
          <p:nvPr>
            <p:custDataLst>
              <p:tags r:id="rId18"/>
            </p:custDataLst>
          </p:nvPr>
        </p:nvSpPr>
        <p:spPr>
          <a:xfrm>
            <a:off x="10178447" y="3611433"/>
            <a:ext cx="1747563" cy="943785"/>
          </a:xfrm>
          <a:prstGeom prst="rect">
            <a:avLst/>
          </a:prstGeom>
        </p:spPr>
        <p:txBody>
          <a:bodyPr wrap="square">
            <a:normAutofit fontScale="77500" lnSpcReduction="20000"/>
          </a:bodyPr>
          <a:lstStyle/>
          <a:p>
            <a:r>
              <a:rPr lang="fr-CA" sz="1333" dirty="0">
                <a:latin typeface="Century" panose="02040604050505020304" pitchFamily="18" charset="0"/>
              </a:rPr>
              <a:t>Proportion d’exploitations agricoles utilisant </a:t>
            </a:r>
            <a:r>
              <a:rPr lang="fr-CA" sz="1400" dirty="0">
                <a:latin typeface="Century" panose="02040604050505020304" pitchFamily="18" charset="0"/>
              </a:rPr>
              <a:t>des haies brise-vent ou des brise-vent (71 % au Manitoba) </a:t>
            </a:r>
          </a:p>
        </p:txBody>
      </p:sp>
      <p:sp>
        <p:nvSpPr>
          <p:cNvPr id="21" name="Rectangle 20"/>
          <p:cNvSpPr/>
          <p:nvPr>
            <p:custDataLst>
              <p:tags r:id="rId19"/>
            </p:custDataLst>
          </p:nvPr>
        </p:nvSpPr>
        <p:spPr>
          <a:xfrm>
            <a:off x="10055454" y="3814023"/>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custDataLst>
              <p:tags r:id="rId20"/>
            </p:custDataLst>
          </p:nvPr>
        </p:nvSpPr>
        <p:spPr>
          <a:xfrm>
            <a:off x="10178448" y="5093538"/>
            <a:ext cx="1966224" cy="912814"/>
          </a:xfrm>
          <a:prstGeom prst="rect">
            <a:avLst/>
          </a:prstGeom>
        </p:spPr>
        <p:txBody>
          <a:bodyPr wrap="square">
            <a:normAutofit fontScale="92500" lnSpcReduction="20000"/>
          </a:bodyPr>
          <a:lstStyle/>
          <a:p>
            <a:r>
              <a:rPr lang="fr-CA" sz="1333" dirty="0">
                <a:latin typeface="Century" panose="02040604050505020304" pitchFamily="18" charset="0"/>
              </a:rPr>
              <a:t>Proportion d’exploitations agricoles qui ont déclaré utiliser le pâturage en rotation — (30 % en Alberta)</a:t>
            </a:r>
          </a:p>
        </p:txBody>
      </p:sp>
      <p:sp>
        <p:nvSpPr>
          <p:cNvPr id="23" name="Rectangle 22"/>
          <p:cNvSpPr/>
          <p:nvPr>
            <p:custDataLst>
              <p:tags r:id="rId21"/>
            </p:custDataLst>
          </p:nvPr>
        </p:nvSpPr>
        <p:spPr>
          <a:xfrm>
            <a:off x="10055454" y="5228855"/>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custDataLst>
              <p:tags r:id="rId22"/>
            </p:custDataLst>
          </p:nvPr>
        </p:nvSpPr>
        <p:spPr>
          <a:xfrm>
            <a:off x="5058639" y="3320134"/>
            <a:ext cx="3398437"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fontScale="92500"/>
          </a:bodyPr>
          <a:lstStyle/>
          <a:p>
            <a:pPr marL="285750" indent="-285750">
              <a:buFont typeface="Arial" panose="020B0604020202020204" pitchFamily="34" charset="0"/>
              <a:buChar char="•"/>
              <a:defRPr/>
            </a:pPr>
            <a:r>
              <a:rPr lang="fr-CA" sz="1400" b="1" dirty="0">
                <a:latin typeface="Century Gothic" panose="020B0502020202020204" pitchFamily="34" charset="0"/>
              </a:rPr>
              <a:t>Les panneaux solaires étaient le type de système de production d’énergie renouvelable le plus fréquemment déclaré en 2021. </a:t>
            </a:r>
          </a:p>
          <a:p>
            <a:pPr marL="285750" indent="-285750">
              <a:buFont typeface="Arial" panose="020B0604020202020204" pitchFamily="34" charset="0"/>
              <a:buChar char="•"/>
              <a:defRPr/>
            </a:pPr>
            <a:endParaRPr lang="en-CA" sz="1400" b="1" dirty="0">
              <a:latin typeface="Century Gothic" panose="020B0502020202020204" pitchFamily="34" charset="0"/>
            </a:endParaRPr>
          </a:p>
          <a:p>
            <a:pPr marL="285750" indent="-285750">
              <a:buFont typeface="Arial" panose="020B0604020202020204" pitchFamily="34" charset="0"/>
              <a:buChar char="•"/>
              <a:defRPr/>
            </a:pPr>
            <a:r>
              <a:rPr lang="fr-CA" sz="1400" b="1" dirty="0">
                <a:latin typeface="Century Gothic" panose="020B0502020202020204" pitchFamily="34" charset="0"/>
              </a:rPr>
              <a:t>Depuis le dernier recensement, le nombre d’exploitations agricoles a bondi de 66,5 % et a augmenté dans toutes les provinces.</a:t>
            </a:r>
          </a:p>
          <a:p>
            <a:pPr marL="285750" indent="-285750">
              <a:buFont typeface="Arial" panose="020B0604020202020204" pitchFamily="34" charset="0"/>
              <a:buChar char="•"/>
              <a:defRPr/>
            </a:pPr>
            <a:endParaRPr lang="en-CA" sz="1400" b="1" dirty="0">
              <a:latin typeface="Century Gothic" panose="020B0502020202020204" pitchFamily="34" charset="0"/>
            </a:endParaRPr>
          </a:p>
          <a:p>
            <a:pPr marL="285750" indent="-285750">
              <a:buFont typeface="Arial" panose="020B0604020202020204" pitchFamily="34" charset="0"/>
              <a:buChar char="•"/>
              <a:defRPr/>
            </a:pPr>
            <a:r>
              <a:rPr lang="fr-CA" sz="1400" b="1" dirty="0">
                <a:latin typeface="Century Gothic" panose="020B0502020202020204" pitchFamily="34" charset="0"/>
              </a:rPr>
              <a:t>D’autres types de systèmes de production d’énergie renouvelable sont également en émergence, comme les systèmes d’énergie géothermique et la bioénergie.</a:t>
            </a:r>
          </a:p>
        </p:txBody>
      </p:sp>
      <p:pic>
        <p:nvPicPr>
          <p:cNvPr id="25" name="Image 3" descr="C:\Users\laroseb\AppData\Local\Microsoft\Windows\INetCache\Content.MSO\279A0EA8.tmp"/>
          <p:cNvPicPr/>
          <p:nvPr>
            <p:custDataLst>
              <p:tags r:id="rId23"/>
            </p:custDataLst>
          </p:nvPr>
        </p:nvPicPr>
        <p:blipFill>
          <a:blip r:embed="rId27">
            <a:extLst>
              <a:ext uri="{28A0092B-C50C-407E-A947-70E740481C1C}">
                <a14:useLocalDpi xmlns:a14="http://schemas.microsoft.com/office/drawing/2010/main" val="0"/>
              </a:ext>
            </a:extLst>
          </a:blip>
          <a:srcRect/>
          <a:stretch>
            <a:fillRect/>
          </a:stretch>
        </p:blipFill>
        <p:spPr bwMode="auto">
          <a:xfrm>
            <a:off x="5615177" y="2196450"/>
            <a:ext cx="2285359" cy="1123684"/>
          </a:xfrm>
          <a:prstGeom prst="rect">
            <a:avLst/>
          </a:prstGeom>
          <a:noFill/>
          <a:ln>
            <a:noFill/>
          </a:ln>
        </p:spPr>
      </p:pic>
    </p:spTree>
    <p:extLst>
      <p:ext uri="{BB962C8B-B14F-4D97-AF65-F5344CB8AC3E}">
        <p14:creationId xmlns:p14="http://schemas.microsoft.com/office/powerpoint/2010/main" val="169916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38540" y="1455576"/>
            <a:ext cx="11550980" cy="586037"/>
          </a:xfrm>
        </p:spPr>
        <p:txBody>
          <a:bodyPr>
            <a:normAutofit fontScale="90000"/>
          </a:bodyPr>
          <a:lstStyle/>
          <a:p>
            <a:r>
              <a:rPr lang="fr-CA" dirty="0"/>
              <a:t>L’utilisation de la technologie et l’irrigation augmentent également dans les exploitations agricoles canadiennes</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16</a:t>
            </a:fld>
            <a:endParaRPr lang="en-CA">
              <a:solidFill>
                <a:prstClr val="black">
                  <a:tint val="75000"/>
                </a:prstClr>
              </a:solidFill>
            </a:endParaRPr>
          </a:p>
        </p:txBody>
      </p:sp>
      <p:cxnSp>
        <p:nvCxnSpPr>
          <p:cNvPr id="7" name="Straight Arrow Connector 6"/>
          <p:cNvCxnSpPr/>
          <p:nvPr>
            <p:custDataLst>
              <p:tags r:id="rId3"/>
            </p:custDataLst>
          </p:nvPr>
        </p:nvCxnSpPr>
        <p:spPr>
          <a:xfrm flipH="1" flipV="1">
            <a:off x="2492943" y="5566669"/>
            <a:ext cx="598127" cy="168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4"/>
            </p:custDataLst>
          </p:nvPr>
        </p:nvSpPr>
        <p:spPr>
          <a:xfrm>
            <a:off x="3091070" y="5581435"/>
            <a:ext cx="2136913"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rmAutofit fontScale="70000" lnSpcReduction="20000"/>
          </a:bodyPr>
          <a:lstStyle/>
          <a:p>
            <a:r>
              <a:rPr lang="fr-CA" sz="1400" i="1"/>
              <a:t>Augmentation </a:t>
            </a:r>
            <a:r>
              <a:rPr lang="fr-CA" sz="1400" b="1" i="1"/>
              <a:t>de 58,6 %</a:t>
            </a:r>
            <a:r>
              <a:rPr lang="fr-CA" sz="1400" i="1"/>
              <a:t> depuis 2015</a:t>
            </a:r>
          </a:p>
        </p:txBody>
      </p:sp>
      <p:cxnSp>
        <p:nvCxnSpPr>
          <p:cNvPr id="14" name="Straight Arrow Connector 13"/>
          <p:cNvCxnSpPr/>
          <p:nvPr>
            <p:custDataLst>
              <p:tags r:id="rId5"/>
            </p:custDataLst>
          </p:nvPr>
        </p:nvCxnSpPr>
        <p:spPr>
          <a:xfrm flipH="1" flipV="1">
            <a:off x="1663768" y="5810760"/>
            <a:ext cx="511869" cy="221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custDataLst>
              <p:tags r:id="rId6"/>
            </p:custDataLst>
          </p:nvPr>
        </p:nvSpPr>
        <p:spPr>
          <a:xfrm>
            <a:off x="2263718" y="5997832"/>
            <a:ext cx="2136913"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rmAutofit fontScale="70000" lnSpcReduction="20000"/>
          </a:bodyPr>
          <a:lstStyle/>
          <a:p>
            <a:r>
              <a:rPr lang="fr-CA" sz="1400" i="1"/>
              <a:t>Augmentation </a:t>
            </a:r>
            <a:r>
              <a:rPr lang="fr-CA" sz="1400" b="1" i="1"/>
              <a:t>de 28,2 %</a:t>
            </a:r>
            <a:r>
              <a:rPr lang="fr-CA" sz="1400" i="1"/>
              <a:t> depuis 2015</a:t>
            </a:r>
          </a:p>
        </p:txBody>
      </p:sp>
      <p:sp>
        <p:nvSpPr>
          <p:cNvPr id="3" name="Rectangle 2"/>
          <p:cNvSpPr/>
          <p:nvPr>
            <p:custDataLst>
              <p:tags r:id="rId7"/>
            </p:custDataLst>
          </p:nvPr>
        </p:nvSpPr>
        <p:spPr>
          <a:xfrm>
            <a:off x="2106407" y="6303626"/>
            <a:ext cx="6096000" cy="261610"/>
          </a:xfrm>
          <a:prstGeom prst="rect">
            <a:avLst/>
          </a:prstGeom>
        </p:spPr>
        <p:txBody>
          <a:bodyPr>
            <a:normAutofit/>
          </a:bodyPr>
          <a:lstStyle/>
          <a:p>
            <a:pPr fontAlgn="b"/>
            <a:r>
              <a:rPr lang="fr-CA" sz="1050" b="1">
                <a:solidFill>
                  <a:srgbClr val="000000"/>
                </a:solidFill>
                <a:latin typeface="Verdana" panose="020B0604030504040204" pitchFamily="34" charset="0"/>
              </a:rPr>
              <a:t>Source</a:t>
            </a:r>
            <a:r>
              <a:rPr lang="fr-CA" sz="1050">
                <a:solidFill>
                  <a:srgbClr val="000000"/>
                </a:solidFill>
                <a:latin typeface="Verdana" panose="020B0604030504040204" pitchFamily="34" charset="0"/>
              </a:rPr>
              <a:t> : Statistique Canada, Recensement de l’agriculture (3438)</a:t>
            </a:r>
          </a:p>
        </p:txBody>
      </p:sp>
      <p:graphicFrame>
        <p:nvGraphicFramePr>
          <p:cNvPr id="11" name="Chart 10">
            <a:extLst>
              <a:ext uri="{FF2B5EF4-FFF2-40B4-BE49-F238E27FC236}">
                <a16:creationId xmlns:a16="http://schemas.microsoft.com/office/drawing/2014/main" id="{00000000-0008-0000-0A00-000002000000}"/>
              </a:ext>
            </a:extLst>
          </p:cNvPr>
          <p:cNvGraphicFramePr>
            <a:graphicFrameLocks noGrp="1"/>
          </p:cNvGraphicFramePr>
          <p:nvPr/>
        </p:nvGraphicFramePr>
        <p:xfrm>
          <a:off x="327025" y="2203305"/>
          <a:ext cx="6480175" cy="364922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Chart 12">
            <a:extLst>
              <a:ext uri="{FF2B5EF4-FFF2-40B4-BE49-F238E27FC236}">
                <a16:creationId xmlns:a16="http://schemas.microsoft.com/office/drawing/2014/main" id="{00000000-0008-0000-0B00-000002000000}"/>
              </a:ext>
            </a:extLst>
          </p:cNvPr>
          <p:cNvGraphicFramePr>
            <a:graphicFrameLocks/>
          </p:cNvGraphicFramePr>
          <p:nvPr/>
        </p:nvGraphicFramePr>
        <p:xfrm>
          <a:off x="6807200" y="1825283"/>
          <a:ext cx="5017521" cy="4405269"/>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05816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a:t>Les exploitants agricoles ont adapté leurs méthodes de vente aux particuliers pendant la pandémie.</a:t>
            </a:r>
          </a:p>
        </p:txBody>
      </p:sp>
      <p:sp>
        <p:nvSpPr>
          <p:cNvPr id="4" name="Slide Number Placeholder 3"/>
          <p:cNvSpPr>
            <a:spLocks noGrp="1"/>
          </p:cNvSpPr>
          <p:nvPr>
            <p:ph type="sldNum" sz="quarter" idx="12"/>
            <p:custDataLst>
              <p:tags r:id="rId2"/>
            </p:custDataLst>
          </p:nvPr>
        </p:nvSpPr>
        <p:spPr/>
        <p:txBody>
          <a:bodyPr/>
          <a:lstStyle/>
          <a:p>
            <a:fld id="{E9676F06-851C-4EFA-A287-D359BA6C2B5F}" type="slidenum">
              <a:rPr lang="en-CA" smtClean="0">
                <a:solidFill>
                  <a:prstClr val="black">
                    <a:tint val="75000"/>
                  </a:prstClr>
                </a:solidFill>
              </a:rPr>
              <a:pPr/>
              <a:t>17</a:t>
            </a:fld>
            <a:endParaRPr lang="en-CA">
              <a:solidFill>
                <a:prstClr val="black">
                  <a:tint val="75000"/>
                </a:prstClr>
              </a:solidFill>
            </a:endParaRPr>
          </a:p>
        </p:txBody>
      </p:sp>
      <p:pic>
        <p:nvPicPr>
          <p:cNvPr id="5" name="Image 2" descr="C:\Users\laroseb\AppData\Local\Microsoft\Windows\INetCache\Content.MSO\A2380ED.tmp"/>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4181805" y="2637807"/>
            <a:ext cx="2655570" cy="1725295"/>
          </a:xfrm>
          <a:prstGeom prst="rect">
            <a:avLst/>
          </a:prstGeom>
          <a:noFill/>
          <a:ln>
            <a:noFill/>
          </a:ln>
        </p:spPr>
      </p:pic>
      <p:pic>
        <p:nvPicPr>
          <p:cNvPr id="6" name="Picture 12"/>
          <p:cNvPicPr>
            <a:picLocks noChangeAspect="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609600" y="2268814"/>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p:custDataLst>
              <p:tags r:id="rId5"/>
            </p:custDataLst>
          </p:nvPr>
        </p:nvSpPr>
        <p:spPr bwMode="auto">
          <a:xfrm>
            <a:off x="631839" y="2573057"/>
            <a:ext cx="1134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400" b="1">
                <a:solidFill>
                  <a:schemeClr val="bg1"/>
                </a:solidFill>
                <a:latin typeface="Century Gothic" panose="020B0502020202020204" pitchFamily="34" charset="0"/>
                <a:ea typeface="Gill Sans"/>
                <a:cs typeface="Gill Sans"/>
              </a:rPr>
              <a:t>13,6 %</a:t>
            </a:r>
          </a:p>
        </p:txBody>
      </p:sp>
      <p:sp>
        <p:nvSpPr>
          <p:cNvPr id="8" name="Rectangle 7"/>
          <p:cNvSpPr/>
          <p:nvPr>
            <p:custDataLst>
              <p:tags r:id="rId6"/>
            </p:custDataLst>
          </p:nvPr>
        </p:nvSpPr>
        <p:spPr>
          <a:xfrm>
            <a:off x="2059613" y="2243413"/>
            <a:ext cx="2099952" cy="1528175"/>
          </a:xfrm>
          <a:prstGeom prst="rect">
            <a:avLst/>
          </a:prstGeom>
        </p:spPr>
        <p:txBody>
          <a:bodyPr wrap="square">
            <a:spAutoFit/>
          </a:bodyPr>
          <a:lstStyle/>
          <a:p>
            <a:r>
              <a:rPr lang="fr-CA" sz="1333" dirty="0">
                <a:latin typeface="Century" panose="02040604050505020304" pitchFamily="18" charset="0"/>
              </a:rPr>
              <a:t>Proportion d’exploitations agricoles qui ont utilisé des méthodes de vente directe, en hausse par rapport à 12,7 % en 2015.</a:t>
            </a:r>
          </a:p>
        </p:txBody>
      </p:sp>
      <p:sp>
        <p:nvSpPr>
          <p:cNvPr id="9" name="Rectangle 8"/>
          <p:cNvSpPr/>
          <p:nvPr>
            <p:custDataLst>
              <p:tags r:id="rId7"/>
            </p:custDataLst>
          </p:nvPr>
        </p:nvSpPr>
        <p:spPr>
          <a:xfrm>
            <a:off x="1936620" y="2484684"/>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12"/>
          <p:cNvPicPr>
            <a:picLocks noChangeAspect="1"/>
          </p:cNvPicPr>
          <p:nvPr>
            <p:custDataLst>
              <p:tags r:id="rId8"/>
            </p:custDataLst>
          </p:nvPr>
        </p:nvPicPr>
        <p:blipFill>
          <a:blip r:embed="rId16">
            <a:extLst>
              <a:ext uri="{28A0092B-C50C-407E-A947-70E740481C1C}">
                <a14:useLocalDpi xmlns:a14="http://schemas.microsoft.com/office/drawing/2010/main" val="0"/>
              </a:ext>
            </a:extLst>
          </a:blip>
          <a:srcRect/>
          <a:stretch>
            <a:fillRect/>
          </a:stretch>
        </p:blipFill>
        <p:spPr bwMode="auto">
          <a:xfrm>
            <a:off x="587360" y="3666959"/>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p:custDataLst>
              <p:tags r:id="rId9"/>
            </p:custDataLst>
          </p:nvPr>
        </p:nvSpPr>
        <p:spPr bwMode="auto">
          <a:xfrm>
            <a:off x="609599" y="3971202"/>
            <a:ext cx="1134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400" b="1">
                <a:solidFill>
                  <a:schemeClr val="bg1"/>
                </a:solidFill>
                <a:latin typeface="Century Gothic" panose="020B0502020202020204" pitchFamily="34" charset="0"/>
                <a:ea typeface="Gill Sans"/>
                <a:cs typeface="Gill Sans"/>
              </a:rPr>
              <a:t>50,1 %</a:t>
            </a:r>
          </a:p>
        </p:txBody>
      </p:sp>
      <p:sp>
        <p:nvSpPr>
          <p:cNvPr id="12" name="Rectangle 11"/>
          <p:cNvSpPr/>
          <p:nvPr>
            <p:custDataLst>
              <p:tags r:id="rId10"/>
            </p:custDataLst>
          </p:nvPr>
        </p:nvSpPr>
        <p:spPr>
          <a:xfrm>
            <a:off x="2059613" y="3745627"/>
            <a:ext cx="2122192" cy="1122426"/>
          </a:xfrm>
          <a:prstGeom prst="rect">
            <a:avLst/>
          </a:prstGeom>
        </p:spPr>
        <p:txBody>
          <a:bodyPr wrap="square">
            <a:spAutoFit/>
          </a:bodyPr>
          <a:lstStyle/>
          <a:p>
            <a:r>
              <a:rPr lang="fr-CA" sz="1333" dirty="0">
                <a:latin typeface="Century" panose="02040604050505020304" pitchFamily="18" charset="0"/>
              </a:rPr>
              <a:t>De ce nombre, environ la moitié ont déclaré utiliser la livraison directe comme méthode de vente directe.</a:t>
            </a:r>
          </a:p>
        </p:txBody>
      </p:sp>
      <p:sp>
        <p:nvSpPr>
          <p:cNvPr id="13" name="Rectangle 12"/>
          <p:cNvSpPr/>
          <p:nvPr>
            <p:custDataLst>
              <p:tags r:id="rId11"/>
            </p:custDataLst>
          </p:nvPr>
        </p:nvSpPr>
        <p:spPr>
          <a:xfrm>
            <a:off x="1936620" y="3908230"/>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ontent Placeholder 2"/>
          <p:cNvSpPr txBox="1">
            <a:spLocks/>
          </p:cNvSpPr>
          <p:nvPr>
            <p:custDataLst>
              <p:tags r:id="rId12"/>
            </p:custDataLst>
          </p:nvPr>
        </p:nvSpPr>
        <p:spPr>
          <a:xfrm>
            <a:off x="746385" y="5055362"/>
            <a:ext cx="5992346" cy="91377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a:latin typeface="Century Gothic" panose="020B0502020202020204" pitchFamily="34" charset="0"/>
              </a:rPr>
              <a:t>Les exploitations de culture de légumes et de melons étaient les plus susceptibles de déclarer des ventes directes. En 2020, 52,2 % des exploitations agricoles de cette catégorie ont déclaré des ventes directes, en hausse par rapport à 50,2 % en 2015.</a:t>
            </a:r>
          </a:p>
        </p:txBody>
      </p:sp>
      <p:sp>
        <p:nvSpPr>
          <p:cNvPr id="18" name="Rectangle 17"/>
          <p:cNvSpPr/>
          <p:nvPr>
            <p:custDataLst>
              <p:tags r:id="rId13"/>
            </p:custDataLst>
          </p:nvPr>
        </p:nvSpPr>
        <p:spPr>
          <a:xfrm>
            <a:off x="3032541" y="6313282"/>
            <a:ext cx="6096000" cy="261610"/>
          </a:xfrm>
          <a:prstGeom prst="rect">
            <a:avLst/>
          </a:prstGeom>
        </p:spPr>
        <p:txBody>
          <a:bodyPr>
            <a:spAutoFit/>
          </a:bodyPr>
          <a:lstStyle/>
          <a:p>
            <a:pPr fontAlgn="b"/>
            <a:r>
              <a:rPr lang="fr-CA" sz="1050" b="1">
                <a:solidFill>
                  <a:srgbClr val="000000"/>
                </a:solidFill>
                <a:latin typeface="Verdana" panose="020B0604030504040204" pitchFamily="34" charset="0"/>
              </a:rPr>
              <a:t>Source</a:t>
            </a:r>
            <a:r>
              <a:rPr lang="fr-CA" sz="1050">
                <a:solidFill>
                  <a:srgbClr val="000000"/>
                </a:solidFill>
                <a:latin typeface="Verdana" panose="020B0604030504040204" pitchFamily="34" charset="0"/>
              </a:rPr>
              <a:t> : Statistique Canada, Recensement de l’agriculture (3438)</a:t>
            </a:r>
          </a:p>
        </p:txBody>
      </p:sp>
      <p:graphicFrame>
        <p:nvGraphicFramePr>
          <p:cNvPr id="17" name="Chart 16">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146787146"/>
              </p:ext>
            </p:extLst>
          </p:nvPr>
        </p:nvGraphicFramePr>
        <p:xfrm>
          <a:off x="7632997" y="2135173"/>
          <a:ext cx="3333750" cy="3895725"/>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246379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06296" y="1456266"/>
            <a:ext cx="11074025" cy="613919"/>
          </a:xfrm>
        </p:spPr>
        <p:txBody>
          <a:bodyPr>
            <a:noAutofit/>
          </a:bodyPr>
          <a:lstStyle/>
          <a:p>
            <a:r>
              <a:rPr lang="fr-CA" dirty="0"/>
              <a:t>La valeur marchande élevée des terres pourrait constituer un obstacle à l’accès pour les jeunes exploitants agricoles.</a:t>
            </a:r>
          </a:p>
        </p:txBody>
      </p:sp>
      <p:sp>
        <p:nvSpPr>
          <p:cNvPr id="4" name="Slide Number Placeholder 3"/>
          <p:cNvSpPr>
            <a:spLocks noGrp="1"/>
          </p:cNvSpPr>
          <p:nvPr>
            <p:ph type="sldNum" sz="quarter" idx="12"/>
            <p:custDataLst>
              <p:tags r:id="rId2"/>
            </p:custDataLst>
          </p:nvPr>
        </p:nvSpPr>
        <p:spPr/>
        <p:txBody>
          <a:bodyPr/>
          <a:lstStyle/>
          <a:p>
            <a:fld id="{E9676F06-851C-4EFA-A287-D359BA6C2B5F}" type="slidenum">
              <a:rPr lang="en-CA" smtClean="0">
                <a:solidFill>
                  <a:prstClr val="black">
                    <a:tint val="75000"/>
                  </a:prstClr>
                </a:solidFill>
              </a:rPr>
              <a:pPr/>
              <a:t>18</a:t>
            </a:fld>
            <a:endParaRPr lang="en-CA">
              <a:solidFill>
                <a:prstClr val="black">
                  <a:tint val="75000"/>
                </a:prstClr>
              </a:solidFill>
            </a:endParaRPr>
          </a:p>
        </p:txBody>
      </p:sp>
      <p:pic>
        <p:nvPicPr>
          <p:cNvPr id="10" name="Picture 12"/>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021548" y="2222307"/>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p:custDataLst>
              <p:tags r:id="rId4"/>
            </p:custDataLst>
          </p:nvPr>
        </p:nvSpPr>
        <p:spPr bwMode="auto">
          <a:xfrm>
            <a:off x="1043787" y="2526550"/>
            <a:ext cx="1134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400" b="1">
                <a:solidFill>
                  <a:schemeClr val="bg1"/>
                </a:solidFill>
                <a:latin typeface="Century Gothic" panose="020B0502020202020204" pitchFamily="34" charset="0"/>
                <a:ea typeface="Gill Sans"/>
                <a:cs typeface="Gill Sans"/>
              </a:rPr>
              <a:t>22,7 %</a:t>
            </a:r>
          </a:p>
        </p:txBody>
      </p:sp>
      <p:sp>
        <p:nvSpPr>
          <p:cNvPr id="12" name="Rectangle 11"/>
          <p:cNvSpPr/>
          <p:nvPr>
            <p:custDataLst>
              <p:tags r:id="rId5"/>
            </p:custDataLst>
          </p:nvPr>
        </p:nvSpPr>
        <p:spPr>
          <a:xfrm>
            <a:off x="2535630" y="2280493"/>
            <a:ext cx="2129675" cy="1117935"/>
          </a:xfrm>
          <a:prstGeom prst="rect">
            <a:avLst/>
          </a:prstGeom>
        </p:spPr>
        <p:txBody>
          <a:bodyPr wrap="square">
            <a:spAutoFit/>
          </a:bodyPr>
          <a:lstStyle/>
          <a:p>
            <a:r>
              <a:rPr lang="fr-CA" sz="1333" dirty="0">
                <a:latin typeface="Century" panose="02040604050505020304" pitchFamily="18" charset="0"/>
              </a:rPr>
              <a:t>Augmentation totale de la valeur marchande des terrains et des bâtiments depuis 2016 (en termes réels)</a:t>
            </a:r>
          </a:p>
        </p:txBody>
      </p:sp>
      <p:sp>
        <p:nvSpPr>
          <p:cNvPr id="13" name="Rectangle 12"/>
          <p:cNvSpPr/>
          <p:nvPr>
            <p:custDataLst>
              <p:tags r:id="rId6"/>
            </p:custDataLst>
          </p:nvPr>
        </p:nvSpPr>
        <p:spPr>
          <a:xfrm>
            <a:off x="2348568" y="2438177"/>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custDataLst>
              <p:tags r:id="rId7"/>
            </p:custDataLst>
          </p:nvPr>
        </p:nvSpPr>
        <p:spPr>
          <a:xfrm>
            <a:off x="1462911" y="3658258"/>
            <a:ext cx="3202394"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fr-CA" sz="1400" b="1" dirty="0">
                <a:latin typeface="Century Gothic" panose="020B0502020202020204" pitchFamily="34" charset="0"/>
              </a:rPr>
              <a:t>La valeur marchande totale des terres et des bâtiments agricoles au Canada a atteint 603,8 milliards de dollars en 2021.</a:t>
            </a:r>
          </a:p>
          <a:p>
            <a:pPr algn="ctr">
              <a:defRPr/>
            </a:pPr>
            <a:endParaRPr lang="en-CA" sz="1400" b="1" dirty="0">
              <a:latin typeface="Century Gothic" panose="020B0502020202020204" pitchFamily="34" charset="0"/>
            </a:endParaRPr>
          </a:p>
          <a:p>
            <a:pPr algn="ctr">
              <a:defRPr/>
            </a:pPr>
            <a:r>
              <a:rPr lang="fr-CA" sz="1400" b="1" dirty="0">
                <a:latin typeface="Century Gothic" panose="020B0502020202020204" pitchFamily="34" charset="0"/>
              </a:rPr>
              <a:t>Valeur marchande totale des terres détenues : </a:t>
            </a:r>
            <a:r>
              <a:rPr lang="fr-CA" sz="1400" b="1" dirty="0">
                <a:solidFill>
                  <a:schemeClr val="tx1"/>
                </a:solidFill>
                <a:latin typeface="Century Gothic" panose="020B0502020202020204" pitchFamily="34" charset="0"/>
              </a:rPr>
              <a:t>420,9 milliards de</a:t>
            </a:r>
            <a:r>
              <a:rPr lang="fr-CA" sz="1400" b="1" dirty="0">
                <a:latin typeface="Century Gothic" panose="020B0502020202020204" pitchFamily="34" charset="0"/>
              </a:rPr>
              <a:t> dollars</a:t>
            </a:r>
          </a:p>
          <a:p>
            <a:pPr algn="ctr">
              <a:defRPr/>
            </a:pPr>
            <a:endParaRPr lang="en-CA" sz="1400" b="1" dirty="0">
              <a:latin typeface="Century Gothic" panose="020B0502020202020204" pitchFamily="34" charset="0"/>
            </a:endParaRPr>
          </a:p>
          <a:p>
            <a:pPr algn="ctr">
              <a:defRPr/>
            </a:pPr>
            <a:r>
              <a:rPr lang="fr-CA" sz="1400" b="1" dirty="0">
                <a:latin typeface="Century Gothic" panose="020B0502020202020204" pitchFamily="34" charset="0"/>
              </a:rPr>
              <a:t>Valeur marchande totale des terres louées : 182,9 milliards de dollars</a:t>
            </a:r>
          </a:p>
        </p:txBody>
      </p:sp>
      <p:pic>
        <p:nvPicPr>
          <p:cNvPr id="6" name="Picture 5">
            <a:extLst>
              <a:ext uri="{FF2B5EF4-FFF2-40B4-BE49-F238E27FC236}">
                <a16:creationId xmlns:a16="http://schemas.microsoft.com/office/drawing/2014/main" id="{E42A4EFC-3C87-863A-A9AD-A7BB520C4040}"/>
              </a:ext>
            </a:extLst>
          </p:cNvPr>
          <p:cNvPicPr>
            <a:picLocks noChangeAspect="1"/>
          </p:cNvPicPr>
          <p:nvPr/>
        </p:nvPicPr>
        <p:blipFill>
          <a:blip r:embed="rId11"/>
          <a:stretch>
            <a:fillRect/>
          </a:stretch>
        </p:blipFill>
        <p:spPr>
          <a:xfrm>
            <a:off x="4800983" y="2165048"/>
            <a:ext cx="5693645" cy="4181819"/>
          </a:xfrm>
          <a:prstGeom prst="rect">
            <a:avLst/>
          </a:prstGeom>
        </p:spPr>
      </p:pic>
    </p:spTree>
    <p:extLst>
      <p:ext uri="{BB962C8B-B14F-4D97-AF65-F5344CB8AC3E}">
        <p14:creationId xmlns:p14="http://schemas.microsoft.com/office/powerpoint/2010/main" val="401925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81050" y="1667527"/>
            <a:ext cx="10591800" cy="613919"/>
          </a:xfrm>
        </p:spPr>
        <p:txBody>
          <a:bodyPr>
            <a:normAutofit/>
          </a:bodyPr>
          <a:lstStyle/>
          <a:p>
            <a:r>
              <a:rPr lang="fr-CA" dirty="0"/>
              <a:t>Il y a moins d’exploitants agricoles au Canada et ils sont plus âgés</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19</a:t>
            </a:fld>
            <a:endParaRPr lang="en-CA">
              <a:solidFill>
                <a:prstClr val="black">
                  <a:tint val="75000"/>
                </a:prstClr>
              </a:solidFill>
            </a:endParaRPr>
          </a:p>
        </p:txBody>
      </p:sp>
      <p:sp>
        <p:nvSpPr>
          <p:cNvPr id="6" name="Rectangle 5"/>
          <p:cNvSpPr/>
          <p:nvPr>
            <p:custDataLst>
              <p:tags r:id="rId3"/>
            </p:custDataLst>
          </p:nvPr>
        </p:nvSpPr>
        <p:spPr>
          <a:xfrm>
            <a:off x="7303383" y="2264108"/>
            <a:ext cx="4669790" cy="3790183"/>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fontScale="92500" lnSpcReduction="10000"/>
          </a:bodyPr>
          <a:lstStyle/>
          <a:p>
            <a:pPr algn="ctr">
              <a:defRPr/>
            </a:pPr>
            <a:r>
              <a:rPr lang="fr-CA" sz="1600" b="1" dirty="0">
                <a:latin typeface="Century Gothic" panose="020B0502020202020204" pitchFamily="34" charset="0"/>
                <a:cs typeface="+mn-cs"/>
              </a:rPr>
              <a:t>Le vieillissement des exploitants agricoles a une dimension régionale.</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La région agricole de recensement (RAC) où les exploitants agricoles sont les plus âgés au Canada : Yarmouth, Nouvelle-Écosse</a:t>
            </a:r>
          </a:p>
          <a:p>
            <a:pPr marL="285750" indent="-285750">
              <a:buFont typeface="Arial" panose="020B0604020202020204" pitchFamily="34" charset="0"/>
              <a:buChar char="•"/>
              <a:defRPr/>
            </a:pPr>
            <a:endParaRPr lang="en-CA" sz="1400" b="1" dirty="0">
              <a:latin typeface="Century Gothic" panose="020B0502020202020204" pitchFamily="34" charset="0"/>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Quatre des cinq RAC où les exploitants agricoles sont les plus âgés se trouvent en Nouvelle-Écosse ou à Terre-Neuve-et-Labrador, où plus de 70 % sont âgés d’au moins 55 ans.</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rPr>
              <a:t>Ces régions sont également confrontées à une réduction de l’assiette fiscale et à des taux d’immigration moins élevés.</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En revanche, les cinq RAC où les exploitants agricoles sont les moins âgés se trouvent toutes au Manitoba et en Saskatchewan.</a:t>
            </a:r>
          </a:p>
          <a:p>
            <a:pPr>
              <a:defRPr/>
            </a:pPr>
            <a:endParaRPr lang="en-CA" sz="1000" dirty="0">
              <a:latin typeface="Century Gothic" panose="020B0502020202020204" pitchFamily="34" charset="0"/>
            </a:endParaRPr>
          </a:p>
          <a:p>
            <a:pPr>
              <a:defRPr/>
            </a:pPr>
            <a:r>
              <a:rPr lang="fr-CA" sz="1000" dirty="0">
                <a:latin typeface="Century Gothic" panose="020B0502020202020204" pitchFamily="34" charset="0"/>
              </a:rPr>
              <a:t> </a:t>
            </a:r>
          </a:p>
        </p:txBody>
      </p:sp>
      <p:graphicFrame>
        <p:nvGraphicFramePr>
          <p:cNvPr id="9" name="Chart 8">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3524651204"/>
              </p:ext>
            </p:extLst>
          </p:nvPr>
        </p:nvGraphicFramePr>
        <p:xfrm>
          <a:off x="55991" y="2264108"/>
          <a:ext cx="7247392" cy="40067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7787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custDataLst>
              <p:tags r:id="rId1"/>
            </p:custDataLst>
          </p:nvPr>
        </p:nvSpPr>
        <p:spPr>
          <a:xfrm>
            <a:off x="609600" y="2324517"/>
            <a:ext cx="10734675" cy="3864527"/>
          </a:xfrm>
        </p:spPr>
        <p:txBody>
          <a:bodyPr>
            <a:normAutofit/>
          </a:bodyPr>
          <a:lstStyle/>
          <a:p>
            <a:r>
              <a:rPr lang="en-CA" sz="2000" dirty="0" err="1"/>
              <a:t>Portail</a:t>
            </a:r>
            <a:r>
              <a:rPr lang="en-CA" sz="2000" dirty="0"/>
              <a:t> du Recensement de </a:t>
            </a:r>
            <a:r>
              <a:rPr lang="en-CA" sz="2000" dirty="0" err="1"/>
              <a:t>l’agriculture</a:t>
            </a:r>
            <a:r>
              <a:rPr lang="en-CA" sz="2000" dirty="0"/>
              <a:t> : </a:t>
            </a:r>
            <a:r>
              <a:rPr lang="fr-FR" sz="2000" dirty="0">
                <a:hlinkClick r:id="rId6"/>
              </a:rPr>
              <a:t>Recensement de l'agriculture (statcan.gc.ca)</a:t>
            </a:r>
            <a:endParaRPr lang="en-CA" sz="2000" dirty="0"/>
          </a:p>
          <a:p>
            <a:endParaRPr lang="en-CA" sz="2000" dirty="0"/>
          </a:p>
          <a:p>
            <a:r>
              <a:rPr lang="en-CA" sz="2000" dirty="0" err="1"/>
              <a:t>Profils</a:t>
            </a:r>
            <a:r>
              <a:rPr lang="en-CA" sz="2000" dirty="0"/>
              <a:t> des provinces et </a:t>
            </a:r>
            <a:r>
              <a:rPr lang="en-CA" sz="2000" dirty="0" err="1"/>
              <a:t>territoires</a:t>
            </a:r>
            <a:r>
              <a:rPr lang="en-CA" sz="2000" dirty="0"/>
              <a:t> : </a:t>
            </a:r>
            <a:r>
              <a:rPr lang="fr-FR" sz="2000" dirty="0">
                <a:hlinkClick r:id="rId7"/>
              </a:rPr>
              <a:t>Un coup d'œil sur l'agriculture canadienne (statcan.gc.ca)</a:t>
            </a:r>
            <a:endParaRPr lang="fr-FR" sz="2000" dirty="0"/>
          </a:p>
          <a:p>
            <a:pPr marL="0" indent="0">
              <a:buNone/>
            </a:pPr>
            <a:r>
              <a:rPr lang="en-CA" sz="2000" dirty="0"/>
              <a:t> </a:t>
            </a:r>
          </a:p>
          <a:p>
            <a:r>
              <a:rPr lang="en-CA" sz="2000" dirty="0" err="1"/>
              <a:t>Profil</a:t>
            </a:r>
            <a:r>
              <a:rPr lang="en-CA" sz="2000" dirty="0"/>
              <a:t> des </a:t>
            </a:r>
            <a:r>
              <a:rPr lang="en-CA" sz="2000" dirty="0" err="1"/>
              <a:t>communautés</a:t>
            </a:r>
            <a:r>
              <a:rPr lang="en-CA" sz="2000" dirty="0"/>
              <a:t> du REAG : </a:t>
            </a:r>
            <a:r>
              <a:rPr lang="fr-FR" sz="2000" dirty="0">
                <a:hlinkClick r:id="rId8"/>
              </a:rPr>
              <a:t>Recensement de l' agriculture : Profils des communautés (statcan.gc.ca)</a:t>
            </a:r>
            <a:endParaRPr lang="en-CA" sz="2000" dirty="0"/>
          </a:p>
          <a:p>
            <a:endParaRPr lang="en-CA" sz="2000" dirty="0"/>
          </a:p>
          <a:p>
            <a:r>
              <a:rPr lang="en-CA" sz="2000" dirty="0" err="1"/>
              <a:t>Outil</a:t>
            </a:r>
            <a:r>
              <a:rPr lang="en-CA" sz="2000" dirty="0"/>
              <a:t> </a:t>
            </a:r>
            <a:r>
              <a:rPr lang="en-CA" sz="2000" dirty="0" err="1"/>
              <a:t>cartographique</a:t>
            </a:r>
            <a:r>
              <a:rPr lang="en-CA" sz="2000" dirty="0"/>
              <a:t> du REAG : </a:t>
            </a:r>
            <a:r>
              <a:rPr lang="fr-FR" sz="2000" dirty="0">
                <a:hlinkClick r:id="rId9"/>
              </a:rPr>
              <a:t>Recensement de l’agriculture : Outil cartographique, 2016 et 2011 (statcan.gc.ca)</a:t>
            </a:r>
            <a:endParaRPr lang="fr-CA" sz="2000" dirty="0"/>
          </a:p>
        </p:txBody>
      </p:sp>
      <p:sp>
        <p:nvSpPr>
          <p:cNvPr id="4" name="Slide Number Placeholder 3"/>
          <p:cNvSpPr>
            <a:spLocks noGrp="1"/>
          </p:cNvSpPr>
          <p:nvPr>
            <p:ph type="sldNum" sz="quarter" idx="12"/>
            <p:custDataLst>
              <p:tags r:id="rId2"/>
            </p:custDataLst>
          </p:nvPr>
        </p:nvSpPr>
        <p:spPr/>
        <p:txBody>
          <a:bodyPr/>
          <a:lstStyle/>
          <a:p>
            <a:fld id="{E9676F06-851C-4EFA-A287-D359BA6C2B5F}" type="slidenum">
              <a:rPr lang="en-CA" smtClean="0">
                <a:solidFill>
                  <a:prstClr val="black">
                    <a:tint val="75000"/>
                  </a:prstClr>
                </a:solidFill>
              </a:rPr>
              <a:pPr/>
              <a:t>2</a:t>
            </a:fld>
            <a:endParaRPr lang="en-CA">
              <a:solidFill>
                <a:prstClr val="black">
                  <a:tint val="75000"/>
                </a:prstClr>
              </a:solidFill>
            </a:endParaRPr>
          </a:p>
        </p:txBody>
      </p:sp>
      <p:sp>
        <p:nvSpPr>
          <p:cNvPr id="5" name="Title 1"/>
          <p:cNvSpPr txBox="1">
            <a:spLocks/>
          </p:cNvSpPr>
          <p:nvPr>
            <p:custDataLst>
              <p:tags r:id="rId3"/>
            </p:custDataLst>
          </p:nvPr>
        </p:nvSpPr>
        <p:spPr>
          <a:xfrm>
            <a:off x="609599" y="1518937"/>
            <a:ext cx="11445551" cy="6139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fr-CA" sz="3000" dirty="0"/>
              <a:t>Il existe de multiples façons d’accéder aux données du REAG</a:t>
            </a:r>
          </a:p>
        </p:txBody>
      </p:sp>
    </p:spTree>
    <p:extLst>
      <p:ext uri="{BB962C8B-B14F-4D97-AF65-F5344CB8AC3E}">
        <p14:creationId xmlns:p14="http://schemas.microsoft.com/office/powerpoint/2010/main" val="4024488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81050" y="1444095"/>
            <a:ext cx="10591800" cy="613919"/>
          </a:xfrm>
        </p:spPr>
        <p:txBody>
          <a:bodyPr>
            <a:normAutofit/>
          </a:bodyPr>
          <a:lstStyle/>
          <a:p>
            <a:r>
              <a:rPr lang="fr-CA" dirty="0"/>
              <a:t>Les femmes et la diversité en agriculture</a:t>
            </a:r>
          </a:p>
        </p:txBody>
      </p:sp>
      <p:sp>
        <p:nvSpPr>
          <p:cNvPr id="4" name="Slide Number Placeholder 3"/>
          <p:cNvSpPr>
            <a:spLocks noGrp="1"/>
          </p:cNvSpPr>
          <p:nvPr>
            <p:ph type="sldNum" sz="quarter" idx="12"/>
            <p:custDataLst>
              <p:tags r:id="rId2"/>
            </p:custDataLst>
          </p:nvPr>
        </p:nvSpPr>
        <p:spPr/>
        <p:txBody>
          <a:bodyPr/>
          <a:lstStyle/>
          <a:p>
            <a:fld id="{E9676F06-851C-4EFA-A287-D359BA6C2B5F}" type="slidenum">
              <a:rPr lang="en-CA" smtClean="0">
                <a:solidFill>
                  <a:prstClr val="black">
                    <a:tint val="75000"/>
                  </a:prstClr>
                </a:solidFill>
              </a:rPr>
              <a:pPr/>
              <a:t>20</a:t>
            </a:fld>
            <a:endParaRPr lang="en-CA">
              <a:solidFill>
                <a:prstClr val="black">
                  <a:tint val="75000"/>
                </a:prstClr>
              </a:solidFill>
            </a:endParaRPr>
          </a:p>
        </p:txBody>
      </p:sp>
      <p:pic>
        <p:nvPicPr>
          <p:cNvPr id="5" name="Picture 12"/>
          <p:cNvPicPr>
            <a:picLocks noChangeAspect="1"/>
          </p:cNvPicPr>
          <p:nvPr>
            <p:custDataLst>
              <p:tags r:id="rId3"/>
            </p:custDataLst>
          </p:nvPr>
        </p:nvPicPr>
        <p:blipFill>
          <a:blip r:embed="rId17">
            <a:extLst>
              <a:ext uri="{28A0092B-C50C-407E-A947-70E740481C1C}">
                <a14:useLocalDpi xmlns:a14="http://schemas.microsoft.com/office/drawing/2010/main" val="0"/>
              </a:ext>
            </a:extLst>
          </a:blip>
          <a:srcRect/>
          <a:stretch>
            <a:fillRect/>
          </a:stretch>
        </p:blipFill>
        <p:spPr bwMode="auto">
          <a:xfrm>
            <a:off x="7849859" y="2590442"/>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p:cNvSpPr txBox="1">
            <a:spLocks noChangeArrowheads="1"/>
          </p:cNvSpPr>
          <p:nvPr>
            <p:custDataLst>
              <p:tags r:id="rId4"/>
            </p:custDataLst>
          </p:nvPr>
        </p:nvSpPr>
        <p:spPr bwMode="auto">
          <a:xfrm>
            <a:off x="7872098" y="2894685"/>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chemeClr val="bg1"/>
                </a:solidFill>
                <a:latin typeface="Century Gothic" panose="020B0502020202020204" pitchFamily="34" charset="0"/>
                <a:ea typeface="Gill Sans"/>
                <a:cs typeface="Gill Sans"/>
              </a:rPr>
              <a:t>1,9 %</a:t>
            </a:r>
          </a:p>
        </p:txBody>
      </p:sp>
      <p:sp>
        <p:nvSpPr>
          <p:cNvPr id="7" name="Rectangle 6"/>
          <p:cNvSpPr/>
          <p:nvPr>
            <p:custDataLst>
              <p:tags r:id="rId5"/>
            </p:custDataLst>
          </p:nvPr>
        </p:nvSpPr>
        <p:spPr>
          <a:xfrm>
            <a:off x="9299872" y="2802448"/>
            <a:ext cx="1747563" cy="707694"/>
          </a:xfrm>
          <a:prstGeom prst="rect">
            <a:avLst/>
          </a:prstGeom>
        </p:spPr>
        <p:txBody>
          <a:bodyPr wrap="square">
            <a:normAutofit fontScale="92500" lnSpcReduction="20000"/>
          </a:bodyPr>
          <a:lstStyle/>
          <a:p>
            <a:r>
              <a:rPr lang="fr-CA" sz="1333">
                <a:latin typeface="Century" panose="02040604050505020304" pitchFamily="18" charset="0"/>
              </a:rPr>
              <a:t>Proportion d’exploitants agricoles qui sont des Autochtones</a:t>
            </a:r>
          </a:p>
        </p:txBody>
      </p:sp>
      <p:sp>
        <p:nvSpPr>
          <p:cNvPr id="8" name="Rectangle 7"/>
          <p:cNvSpPr/>
          <p:nvPr>
            <p:custDataLst>
              <p:tags r:id="rId6"/>
            </p:custDataLst>
          </p:nvPr>
        </p:nvSpPr>
        <p:spPr>
          <a:xfrm>
            <a:off x="9176879" y="2806312"/>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12"/>
          <p:cNvPicPr>
            <a:picLocks noChangeAspect="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7872098" y="3977057"/>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p:cNvSpPr txBox="1">
            <a:spLocks noChangeArrowheads="1"/>
          </p:cNvSpPr>
          <p:nvPr>
            <p:custDataLst>
              <p:tags r:id="rId8"/>
            </p:custDataLst>
          </p:nvPr>
        </p:nvSpPr>
        <p:spPr bwMode="auto">
          <a:xfrm>
            <a:off x="7894337" y="4281300"/>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dirty="0">
                <a:solidFill>
                  <a:schemeClr val="bg1"/>
                </a:solidFill>
                <a:latin typeface="Century Gothic" panose="020B0502020202020204" pitchFamily="34" charset="0"/>
                <a:ea typeface="Gill Sans"/>
                <a:cs typeface="Gill Sans"/>
              </a:rPr>
              <a:t>8,7 %</a:t>
            </a:r>
          </a:p>
        </p:txBody>
      </p:sp>
      <p:sp>
        <p:nvSpPr>
          <p:cNvPr id="11" name="Rectangle 10"/>
          <p:cNvSpPr/>
          <p:nvPr>
            <p:custDataLst>
              <p:tags r:id="rId9"/>
            </p:custDataLst>
          </p:nvPr>
        </p:nvSpPr>
        <p:spPr>
          <a:xfrm>
            <a:off x="9322111" y="4189063"/>
            <a:ext cx="1747563" cy="707694"/>
          </a:xfrm>
          <a:prstGeom prst="rect">
            <a:avLst/>
          </a:prstGeom>
        </p:spPr>
        <p:txBody>
          <a:bodyPr wrap="square">
            <a:normAutofit fontScale="92500" lnSpcReduction="20000"/>
          </a:bodyPr>
          <a:lstStyle/>
          <a:p>
            <a:r>
              <a:rPr lang="fr-CA" sz="1333">
                <a:latin typeface="Century" panose="02040604050505020304" pitchFamily="18" charset="0"/>
              </a:rPr>
              <a:t>Proportion d’exploitants agricoles qui sont des immigrants</a:t>
            </a:r>
          </a:p>
        </p:txBody>
      </p:sp>
      <p:sp>
        <p:nvSpPr>
          <p:cNvPr id="12" name="Rectangle 11"/>
          <p:cNvSpPr/>
          <p:nvPr>
            <p:custDataLst>
              <p:tags r:id="rId10"/>
            </p:custDataLst>
          </p:nvPr>
        </p:nvSpPr>
        <p:spPr>
          <a:xfrm>
            <a:off x="9199118" y="4192927"/>
            <a:ext cx="51384" cy="642181"/>
          </a:xfrm>
          <a:prstGeom prst="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custDataLst>
              <p:tags r:id="rId11"/>
            </p:custDataLst>
          </p:nvPr>
        </p:nvSpPr>
        <p:spPr>
          <a:xfrm>
            <a:off x="8113396" y="1740628"/>
            <a:ext cx="3199829" cy="830997"/>
          </a:xfrm>
          <a:prstGeom prst="rect">
            <a:avLst/>
          </a:prstGeom>
          <a:noFill/>
        </p:spPr>
        <p:txBody>
          <a:bodyPr wrap="square" rtlCol="0">
            <a:spAutoFit/>
          </a:bodyPr>
          <a:lstStyle/>
          <a:p>
            <a:pPr algn="ctr"/>
            <a:r>
              <a:rPr lang="fr-CA" sz="2400" b="1" dirty="0">
                <a:latin typeface="Century Gothic" panose="020B0502020202020204" pitchFamily="34" charset="0"/>
              </a:rPr>
              <a:t>Selon les données de 2016 :</a:t>
            </a:r>
          </a:p>
        </p:txBody>
      </p:sp>
      <p:sp>
        <p:nvSpPr>
          <p:cNvPr id="15" name="Rectangle 14"/>
          <p:cNvSpPr/>
          <p:nvPr>
            <p:custDataLst>
              <p:tags r:id="rId12"/>
            </p:custDataLst>
          </p:nvPr>
        </p:nvSpPr>
        <p:spPr>
          <a:xfrm>
            <a:off x="7664604" y="5234186"/>
            <a:ext cx="4110349"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fontScale="92500" lnSpcReduction="20000"/>
          </a:bodyPr>
          <a:lstStyle/>
          <a:p>
            <a:pPr algn="ctr">
              <a:defRPr/>
            </a:pPr>
            <a:r>
              <a:rPr lang="fr-CA" sz="1400" b="1" dirty="0">
                <a:latin typeface="Century Gothic" panose="020B0502020202020204" pitchFamily="34" charset="0"/>
              </a:rPr>
              <a:t>En 2023, Statistique Canada diffusera d’autres caractéristiques sur la diversité des exploitants agricoles issues du couplage entre le Recensement de l’agriculture et le Recensement de la population.</a:t>
            </a:r>
          </a:p>
        </p:txBody>
      </p:sp>
      <p:sp>
        <p:nvSpPr>
          <p:cNvPr id="14" name="Rectangle 13"/>
          <p:cNvSpPr/>
          <p:nvPr>
            <p:custDataLst>
              <p:tags r:id="rId13"/>
            </p:custDataLst>
          </p:nvPr>
        </p:nvSpPr>
        <p:spPr>
          <a:xfrm>
            <a:off x="878775" y="2058014"/>
            <a:ext cx="669972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fontScale="85000" lnSpcReduction="10000"/>
          </a:bodyPr>
          <a:lstStyle/>
          <a:p>
            <a:pPr algn="ctr">
              <a:defRPr/>
            </a:pPr>
            <a:r>
              <a:rPr lang="fr-CA" sz="1400" b="1">
                <a:latin typeface="Century Gothic" panose="020B0502020202020204" pitchFamily="34" charset="0"/>
              </a:rPr>
              <a:t>Bien que le nombre total d’exploitants agricoles ait diminué (passant de 271 935 à 262 455), le nombre d’exploitantes agricoles a augmenté (passant de 77 970 à 79 795).</a:t>
            </a:r>
          </a:p>
        </p:txBody>
      </p:sp>
      <p:sp>
        <p:nvSpPr>
          <p:cNvPr id="16" name="Rectangle 15"/>
          <p:cNvSpPr/>
          <p:nvPr>
            <p:custDataLst>
              <p:tags r:id="rId14"/>
            </p:custDataLst>
          </p:nvPr>
        </p:nvSpPr>
        <p:spPr>
          <a:xfrm>
            <a:off x="1996077" y="5524011"/>
            <a:ext cx="4465123"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fontScale="92500" lnSpcReduction="20000"/>
          </a:bodyPr>
          <a:lstStyle/>
          <a:p>
            <a:pPr algn="ctr">
              <a:defRPr/>
            </a:pPr>
            <a:r>
              <a:rPr lang="fr-CA" sz="1400" b="1">
                <a:latin typeface="Century Gothic" panose="020B0502020202020204" pitchFamily="34" charset="0"/>
              </a:rPr>
              <a:t>Les femmes sont plus susceptibles de travailler dans de petites exploitations agricoles et d’y jouer divers rôles clés, allant de la technologie aux services de gestion.</a:t>
            </a:r>
          </a:p>
        </p:txBody>
      </p:sp>
      <p:graphicFrame>
        <p:nvGraphicFramePr>
          <p:cNvPr id="18" name="Chart 17">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3991494125"/>
              </p:ext>
            </p:extLst>
          </p:nvPr>
        </p:nvGraphicFramePr>
        <p:xfrm>
          <a:off x="781050" y="2785573"/>
          <a:ext cx="6419852" cy="2738438"/>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146691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Prochaines étapes</a:t>
            </a:r>
          </a:p>
        </p:txBody>
      </p:sp>
      <p:sp>
        <p:nvSpPr>
          <p:cNvPr id="3" name="Content Placeholder 2"/>
          <p:cNvSpPr>
            <a:spLocks noGrp="1"/>
          </p:cNvSpPr>
          <p:nvPr>
            <p:ph idx="1"/>
            <p:custDataLst>
              <p:tags r:id="rId2"/>
            </p:custDataLst>
          </p:nvPr>
        </p:nvSpPr>
        <p:spPr>
          <a:xfrm>
            <a:off x="609600" y="2163861"/>
            <a:ext cx="10867292" cy="3610949"/>
          </a:xfrm>
          <a:ln>
            <a:noFill/>
          </a:ln>
        </p:spPr>
        <p:style>
          <a:lnRef idx="2">
            <a:schemeClr val="dk1"/>
          </a:lnRef>
          <a:fillRef idx="1">
            <a:schemeClr val="lt1"/>
          </a:fillRef>
          <a:effectRef idx="0">
            <a:schemeClr val="dk1"/>
          </a:effectRef>
          <a:fontRef idx="minor">
            <a:schemeClr val="dk1"/>
          </a:fontRef>
        </p:style>
        <p:txBody>
          <a:bodyPr>
            <a:normAutofit/>
          </a:bodyPr>
          <a:lstStyle/>
          <a:p>
            <a:r>
              <a:rPr lang="fr-CA" dirty="0"/>
              <a:t>Prochaines diffusions:</a:t>
            </a:r>
          </a:p>
          <a:p>
            <a:pPr lvl="1"/>
            <a:r>
              <a:rPr lang="fr-CA" b="1" dirty="0"/>
              <a:t>À compter de cet automne</a:t>
            </a:r>
            <a:r>
              <a:rPr lang="fr-CA" dirty="0"/>
              <a:t> : Diffusion d’autres études sur les données sur les exploitations et les exploitants agricoles</a:t>
            </a:r>
          </a:p>
          <a:p>
            <a:pPr lvl="1"/>
            <a:r>
              <a:rPr lang="fr-CA" b="1" dirty="0"/>
              <a:t>Septembre</a:t>
            </a:r>
            <a:r>
              <a:rPr lang="fr-CA" dirty="0"/>
              <a:t> 2022: Diffusion des données sur le cannabis </a:t>
            </a:r>
          </a:p>
          <a:p>
            <a:pPr lvl="1"/>
            <a:r>
              <a:rPr lang="fr-CA" b="1" dirty="0"/>
              <a:t>Décembre</a:t>
            </a:r>
            <a:r>
              <a:rPr lang="fr-CA" dirty="0"/>
              <a:t> 2022: Diffusion de la base de données BDAE</a:t>
            </a:r>
          </a:p>
          <a:p>
            <a:pPr lvl="1"/>
            <a:r>
              <a:rPr lang="fr-CA" b="1" dirty="0"/>
              <a:t>Mai 2023</a:t>
            </a:r>
            <a:r>
              <a:rPr lang="fr-CA" dirty="0"/>
              <a:t> : Diffusion des caractéristiques socioéconomiques des exploitants agricoles (issues du couplage entre le Recensement de l’agriculture et le Recensement de la population).</a:t>
            </a:r>
          </a:p>
          <a:p>
            <a:r>
              <a:rPr lang="fr-CA" dirty="0"/>
              <a:t>Les consultations pour le REAG de 2026 sont sur le point de débuter</a:t>
            </a:r>
          </a:p>
          <a:p>
            <a:pPr lvl="1"/>
            <a:r>
              <a:rPr lang="fr-CA" dirty="0"/>
              <a:t>Les partenaires externes seront consultées au cours de l’automne 2022</a:t>
            </a:r>
          </a:p>
        </p:txBody>
      </p:sp>
      <p:sp>
        <p:nvSpPr>
          <p:cNvPr id="4" name="Slide Number Placeholder 3"/>
          <p:cNvSpPr>
            <a:spLocks noGrp="1"/>
          </p:cNvSpPr>
          <p:nvPr>
            <p:ph type="sldNum" sz="quarter" idx="12"/>
            <p:custDataLst>
              <p:tags r:id="rId3"/>
            </p:custDataLst>
          </p:nvPr>
        </p:nvSpPr>
        <p:spPr/>
        <p:txBody>
          <a:bodyPr/>
          <a:lstStyle/>
          <a:p>
            <a:fld id="{E9676F06-851C-4EFA-A287-D359BA6C2B5F}" type="slidenum">
              <a:rPr lang="en-CA" smtClean="0">
                <a:solidFill>
                  <a:prstClr val="black">
                    <a:tint val="75000"/>
                  </a:prstClr>
                </a:solidFill>
              </a:rPr>
              <a:pPr/>
              <a:t>21</a:t>
            </a:fld>
            <a:endParaRPr lang="en-CA">
              <a:solidFill>
                <a:prstClr val="black">
                  <a:tint val="75000"/>
                </a:prstClr>
              </a:solidFill>
            </a:endParaRPr>
          </a:p>
        </p:txBody>
      </p:sp>
    </p:spTree>
    <p:extLst>
      <p:ext uri="{BB962C8B-B14F-4D97-AF65-F5344CB8AC3E}">
        <p14:creationId xmlns:p14="http://schemas.microsoft.com/office/powerpoint/2010/main" val="408153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199C-99B0-268F-7115-98BEB957AAEB}"/>
              </a:ext>
            </a:extLst>
          </p:cNvPr>
          <p:cNvSpPr>
            <a:spLocks noGrp="1"/>
          </p:cNvSpPr>
          <p:nvPr>
            <p:ph type="title"/>
          </p:nvPr>
        </p:nvSpPr>
        <p:spPr>
          <a:xfrm>
            <a:off x="609600" y="3557944"/>
            <a:ext cx="10972800" cy="613919"/>
          </a:xfrm>
        </p:spPr>
        <p:txBody>
          <a:bodyPr/>
          <a:lstStyle/>
          <a:p>
            <a:pPr algn="ctr"/>
            <a:r>
              <a:rPr lang="en-CA" dirty="0"/>
              <a:t>Merci!</a:t>
            </a:r>
            <a:endParaRPr lang="en-US" dirty="0"/>
          </a:p>
        </p:txBody>
      </p:sp>
      <p:sp>
        <p:nvSpPr>
          <p:cNvPr id="4" name="Slide Number Placeholder 3">
            <a:extLst>
              <a:ext uri="{FF2B5EF4-FFF2-40B4-BE49-F238E27FC236}">
                <a16:creationId xmlns:a16="http://schemas.microsoft.com/office/drawing/2014/main" id="{188C201D-CBD3-94A9-0815-93BEB6CAC1D7}"/>
              </a:ext>
            </a:extLst>
          </p:cNvPr>
          <p:cNvSpPr>
            <a:spLocks noGrp="1"/>
          </p:cNvSpPr>
          <p:nvPr>
            <p:ph type="sldNum" sz="quarter" idx="12"/>
          </p:nvPr>
        </p:nvSpPr>
        <p:spPr/>
        <p:txBody>
          <a:bodyPr/>
          <a:lstStyle/>
          <a:p>
            <a:fld id="{E9676F06-851C-4EFA-A287-D359BA6C2B5F}" type="slidenum">
              <a:rPr lang="en-CA" smtClean="0">
                <a:solidFill>
                  <a:prstClr val="black">
                    <a:tint val="75000"/>
                  </a:prstClr>
                </a:solidFill>
              </a:rPr>
              <a:pPr/>
              <a:t>22</a:t>
            </a:fld>
            <a:endParaRPr lang="en-CA">
              <a:solidFill>
                <a:prstClr val="black">
                  <a:tint val="75000"/>
                </a:prstClr>
              </a:solidFill>
            </a:endParaRPr>
          </a:p>
        </p:txBody>
      </p:sp>
    </p:spTree>
    <p:extLst>
      <p:ext uri="{BB962C8B-B14F-4D97-AF65-F5344CB8AC3E}">
        <p14:creationId xmlns:p14="http://schemas.microsoft.com/office/powerpoint/2010/main" val="54819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custDataLst>
              <p:tags r:id="rId1"/>
            </p:custDataLst>
          </p:nvPr>
        </p:nvSpPr>
        <p:spPr>
          <a:xfrm>
            <a:off x="609600" y="2324517"/>
            <a:ext cx="10734675" cy="3864527"/>
          </a:xfrm>
        </p:spPr>
        <p:txBody>
          <a:bodyPr>
            <a:normAutofit fontScale="85000" lnSpcReduction="10000"/>
          </a:bodyPr>
          <a:lstStyle/>
          <a:p>
            <a:pPr>
              <a:spcBef>
                <a:spcPts val="0"/>
              </a:spcBef>
              <a:buFont typeface="Wingdings" panose="05000000000000000000" pitchFamily="2" charset="2"/>
              <a:buChar char="§"/>
            </a:pPr>
            <a:r>
              <a:rPr lang="fr-CA" sz="2000" dirty="0"/>
              <a:t>Au Canada, l’agriculture est une industrie rentable axée sur l’exportation.</a:t>
            </a:r>
          </a:p>
          <a:p>
            <a:pPr lvl="1">
              <a:spcBef>
                <a:spcPts val="0"/>
              </a:spcBef>
              <a:buFont typeface="Wingdings" panose="05000000000000000000" pitchFamily="2" charset="2"/>
              <a:buChar char="§"/>
            </a:pPr>
            <a:r>
              <a:rPr lang="fr-CA" sz="1600" dirty="0"/>
              <a:t>Figure parmi les industries qui ont connu la croissance la plus rapide pendant la pandémie. </a:t>
            </a:r>
          </a:p>
          <a:p>
            <a:pPr lvl="1">
              <a:spcBef>
                <a:spcPts val="0"/>
              </a:spcBef>
              <a:buFont typeface="Wingdings" panose="05000000000000000000" pitchFamily="2" charset="2"/>
              <a:buChar char="§"/>
            </a:pPr>
            <a:r>
              <a:rPr lang="fr-CA" sz="1600" dirty="0"/>
              <a:t>Augmentation de 15 % des recettes monétaires agricoles en 2021.</a:t>
            </a:r>
          </a:p>
          <a:p>
            <a:pPr lvl="1">
              <a:spcBef>
                <a:spcPts val="0"/>
              </a:spcBef>
              <a:buFont typeface="Wingdings" panose="05000000000000000000" pitchFamily="2" charset="2"/>
              <a:buChar char="§"/>
            </a:pPr>
            <a:r>
              <a:rPr lang="fr-CA" sz="1600" dirty="0"/>
              <a:t>Bien que cette situation a créé certaines possibilités, les exploitants agricoles sont également confrontés à un certain nombre de défis.</a:t>
            </a:r>
          </a:p>
          <a:p>
            <a:pPr>
              <a:spcBef>
                <a:spcPts val="0"/>
              </a:spcBef>
              <a:buFont typeface="Wingdings" panose="05000000000000000000" pitchFamily="2" charset="2"/>
              <a:buChar char="§"/>
            </a:pPr>
            <a:r>
              <a:rPr lang="fr-CA" sz="2000" dirty="0"/>
              <a:t>Les sources de préoccupation dans l’industrie comprennent la hausse du coût des facteurs de production, l’instabilité internationale croissante et les problèmes liés à la chaîne d’approvisionnement et à la main-d’œuvre.</a:t>
            </a:r>
          </a:p>
          <a:p>
            <a:pPr>
              <a:spcBef>
                <a:spcPts val="0"/>
              </a:spcBef>
              <a:buFont typeface="Wingdings" panose="05000000000000000000" pitchFamily="2" charset="2"/>
              <a:buChar char="§"/>
            </a:pPr>
            <a:r>
              <a:rPr lang="fr-CA" sz="2000" dirty="0"/>
              <a:t>Les changements climatiques sont également très présents dans l’esprit des exploitants agricoles canadiens.</a:t>
            </a:r>
          </a:p>
          <a:p>
            <a:pPr lvl="1">
              <a:spcBef>
                <a:spcPts val="0"/>
              </a:spcBef>
              <a:buFont typeface="Wingdings" panose="05000000000000000000" pitchFamily="2" charset="2"/>
              <a:buChar char="§"/>
            </a:pPr>
            <a:r>
              <a:rPr lang="fr-CA" sz="1600" dirty="0"/>
              <a:t>L’année 2021 a été marquée par la sécheresse dans l’Ouest canadien et les inondations en Colombie-Britannique, bien que les deux événements aient eu lieu après le mois de mai.</a:t>
            </a:r>
          </a:p>
          <a:p>
            <a:pPr>
              <a:buFont typeface="Wingdings" panose="05000000000000000000" pitchFamily="2" charset="2"/>
              <a:buChar char="§"/>
            </a:pPr>
            <a:r>
              <a:rPr lang="fr-CA" sz="2000" dirty="0"/>
              <a:t>La COVID-19 a amené des défis liés à la chaîne d’approvisionnement en 2020 qui se sont améliorés sur plusieurs fronts en 2021.</a:t>
            </a:r>
          </a:p>
          <a:p>
            <a:pPr lvl="1">
              <a:buFont typeface="Wingdings" panose="05000000000000000000" pitchFamily="2" charset="2"/>
              <a:buChar char="§"/>
            </a:pPr>
            <a:r>
              <a:rPr lang="fr-CA" sz="1600" dirty="0"/>
              <a:t>Le nombre de travailleurs étrangers temporaires a diminué de 6,5 % en 2020.</a:t>
            </a:r>
          </a:p>
          <a:p>
            <a:pPr>
              <a:buFont typeface="Wingdings" panose="05000000000000000000" pitchFamily="2" charset="2"/>
              <a:buChar char="§"/>
            </a:pPr>
            <a:r>
              <a:rPr lang="fr-CA" sz="2000" dirty="0"/>
              <a:t>Les Canadiens sont de plus en plus préoccupés par les aliments produits localement et souhaitent comprendre leur consommation d’aliments, plus particulièrement à une époque où l’inflation est élevée.</a:t>
            </a:r>
          </a:p>
        </p:txBody>
      </p:sp>
      <p:sp>
        <p:nvSpPr>
          <p:cNvPr id="4" name="Slide Number Placeholder 3"/>
          <p:cNvSpPr>
            <a:spLocks noGrp="1"/>
          </p:cNvSpPr>
          <p:nvPr>
            <p:ph type="sldNum" sz="quarter" idx="12"/>
            <p:custDataLst>
              <p:tags r:id="rId2"/>
            </p:custDataLst>
          </p:nvPr>
        </p:nvSpPr>
        <p:spPr/>
        <p:txBody>
          <a:bodyPr/>
          <a:lstStyle/>
          <a:p>
            <a:fld id="{E9676F06-851C-4EFA-A287-D359BA6C2B5F}" type="slidenum">
              <a:rPr lang="en-CA" smtClean="0">
                <a:solidFill>
                  <a:prstClr val="black">
                    <a:tint val="75000"/>
                  </a:prstClr>
                </a:solidFill>
              </a:rPr>
              <a:pPr/>
              <a:t>3</a:t>
            </a:fld>
            <a:endParaRPr lang="en-CA">
              <a:solidFill>
                <a:prstClr val="black">
                  <a:tint val="75000"/>
                </a:prstClr>
              </a:solidFill>
            </a:endParaRPr>
          </a:p>
        </p:txBody>
      </p:sp>
      <p:sp>
        <p:nvSpPr>
          <p:cNvPr id="5" name="Title 1"/>
          <p:cNvSpPr txBox="1">
            <a:spLocks/>
          </p:cNvSpPr>
          <p:nvPr>
            <p:custDataLst>
              <p:tags r:id="rId3"/>
            </p:custDataLst>
          </p:nvPr>
        </p:nvSpPr>
        <p:spPr>
          <a:xfrm>
            <a:off x="609599" y="1518937"/>
            <a:ext cx="11445551" cy="6139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fr-CA" sz="3600" dirty="0"/>
              <a:t>Le contexte pour les exploitants agricoles canadiens en 2021</a:t>
            </a:r>
          </a:p>
        </p:txBody>
      </p:sp>
    </p:spTree>
    <p:extLst>
      <p:ext uri="{BB962C8B-B14F-4D97-AF65-F5344CB8AC3E}">
        <p14:creationId xmlns:p14="http://schemas.microsoft.com/office/powerpoint/2010/main" val="347475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9620" y="1610377"/>
            <a:ext cx="10591800" cy="613919"/>
          </a:xfrm>
        </p:spPr>
        <p:txBody>
          <a:bodyPr>
            <a:normAutofit fontScale="90000"/>
          </a:bodyPr>
          <a:lstStyle/>
          <a:p>
            <a:r>
              <a:rPr lang="fr-CA" dirty="0"/>
              <a:t>Le nombre total d’exploitations agricoles a continué de reculer au Canada, mais pas aussi rapidement qu’au cours des dernières années. </a:t>
            </a:r>
          </a:p>
        </p:txBody>
      </p:sp>
      <p:sp>
        <p:nvSpPr>
          <p:cNvPr id="4" name="Slide Number Placeholder 3"/>
          <p:cNvSpPr>
            <a:spLocks noGrp="1"/>
          </p:cNvSpPr>
          <p:nvPr>
            <p:ph type="sldNum" sz="quarter" idx="12"/>
            <p:custDataLst>
              <p:tags r:id="rId2"/>
            </p:custDataLst>
          </p:nvPr>
        </p:nvSpPr>
        <p:spPr/>
        <p:txBody>
          <a:bodyPr/>
          <a:lstStyle/>
          <a:p>
            <a:fld id="{E9676F06-851C-4EFA-A287-D359BA6C2B5F}" type="slidenum">
              <a:rPr lang="en-CA" smtClean="0">
                <a:solidFill>
                  <a:prstClr val="black">
                    <a:tint val="75000"/>
                  </a:prstClr>
                </a:solidFill>
              </a:rPr>
              <a:pPr/>
              <a:t>4</a:t>
            </a:fld>
            <a:endParaRPr lang="en-CA">
              <a:solidFill>
                <a:prstClr val="black">
                  <a:tint val="75000"/>
                </a:prstClr>
              </a:solidFill>
            </a:endParaRPr>
          </a:p>
        </p:txBody>
      </p:sp>
      <p:pic>
        <p:nvPicPr>
          <p:cNvPr id="6" name="Picture 12"/>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9299872" y="2353000"/>
            <a:ext cx="1178656" cy="113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p:custDataLst>
              <p:tags r:id="rId4"/>
            </p:custDataLst>
          </p:nvPr>
        </p:nvSpPr>
        <p:spPr bwMode="auto">
          <a:xfrm>
            <a:off x="9322111" y="2657243"/>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rgbClr val="FFFFFF"/>
                </a:solidFill>
                <a:latin typeface="Century Gothic" panose="020B0502020202020204" pitchFamily="34" charset="0"/>
                <a:ea typeface="Gill Sans"/>
                <a:cs typeface="Gill Sans"/>
              </a:rPr>
              <a:t>65 %</a:t>
            </a:r>
          </a:p>
        </p:txBody>
      </p:sp>
      <p:sp>
        <p:nvSpPr>
          <p:cNvPr id="8" name="ZoneTexte 1"/>
          <p:cNvSpPr txBox="1">
            <a:spLocks noChangeArrowheads="1"/>
          </p:cNvSpPr>
          <p:nvPr>
            <p:custDataLst>
              <p:tags r:id="rId5"/>
            </p:custDataLst>
          </p:nvPr>
        </p:nvSpPr>
        <p:spPr bwMode="auto">
          <a:xfrm>
            <a:off x="8514142" y="3613411"/>
            <a:ext cx="28472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A" b="1" dirty="0">
                <a:latin typeface="Century Gothic" panose="020B0502020202020204" pitchFamily="34" charset="0"/>
              </a:rPr>
              <a:t>Environ les deux tiers de toutes les exploitations agricoles se trouvent dans trois provinces : </a:t>
            </a:r>
          </a:p>
          <a:p>
            <a:endParaRPr lang="fr-CA" altLang="en-US" b="1" dirty="0">
              <a:latin typeface="Century Gothic" panose="020B0502020202020204" pitchFamily="34" charset="0"/>
            </a:endParaRPr>
          </a:p>
          <a:p>
            <a:r>
              <a:rPr lang="fr-CA" b="1" dirty="0">
                <a:latin typeface="Century Gothic" panose="020B0502020202020204" pitchFamily="34" charset="0"/>
              </a:rPr>
              <a:t>Ontario (25 %)</a:t>
            </a:r>
          </a:p>
          <a:p>
            <a:r>
              <a:rPr lang="fr-CA" b="1" dirty="0">
                <a:latin typeface="Century Gothic" panose="020B0502020202020204" pitchFamily="34" charset="0"/>
              </a:rPr>
              <a:t>Alberta (22 %)</a:t>
            </a:r>
            <a:br>
              <a:rPr lang="fr-CA" b="1" dirty="0">
                <a:latin typeface="Century Gothic" panose="020B0502020202020204" pitchFamily="34" charset="0"/>
              </a:rPr>
            </a:br>
            <a:r>
              <a:rPr lang="fr-CA" b="1" dirty="0">
                <a:latin typeface="Century Gothic" panose="020B0502020202020204" pitchFamily="34" charset="0"/>
              </a:rPr>
              <a:t>Saskatchewan (18 %)</a:t>
            </a:r>
          </a:p>
        </p:txBody>
      </p:sp>
      <p:graphicFrame>
        <p:nvGraphicFramePr>
          <p:cNvPr id="9" name="Chart 8"/>
          <p:cNvGraphicFramePr>
            <a:graphicFrameLocks noGrp="1"/>
          </p:cNvGraphicFramePr>
          <p:nvPr>
            <p:custDataLst>
              <p:tags r:id="rId6"/>
            </p:custDataLst>
            <p:extLst>
              <p:ext uri="{D42A27DB-BD31-4B8C-83A1-F6EECF244321}">
                <p14:modId xmlns:p14="http://schemas.microsoft.com/office/powerpoint/2010/main" val="2292000750"/>
              </p:ext>
            </p:extLst>
          </p:nvPr>
        </p:nvGraphicFramePr>
        <p:xfrm>
          <a:off x="972151" y="2353000"/>
          <a:ext cx="7033505" cy="391705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3891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81050" y="1597795"/>
            <a:ext cx="10591800" cy="775092"/>
          </a:xfrm>
        </p:spPr>
        <p:txBody>
          <a:bodyPr>
            <a:normAutofit fontScale="90000"/>
          </a:bodyPr>
          <a:lstStyle/>
          <a:p>
            <a:r>
              <a:rPr lang="fr-CA" dirty="0"/>
              <a:t>Les exploitations de culture de plantes oléagineuses et de céréales demeurent le type d’exploitation le plus important au Canada; elles se trouvent principalement dans les Prairies.</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5</a:t>
            </a:fld>
            <a:endParaRPr lang="en-CA">
              <a:solidFill>
                <a:prstClr val="black">
                  <a:tint val="75000"/>
                </a:prstClr>
              </a:solidFill>
            </a:endParaRPr>
          </a:p>
        </p:txBody>
      </p:sp>
      <p:sp>
        <p:nvSpPr>
          <p:cNvPr id="5" name="Rectangle 4"/>
          <p:cNvSpPr/>
          <p:nvPr>
            <p:custDataLst>
              <p:tags r:id="rId3"/>
            </p:custDataLst>
          </p:nvPr>
        </p:nvSpPr>
        <p:spPr>
          <a:xfrm>
            <a:off x="7663180" y="2357344"/>
            <a:ext cx="4338320" cy="3662541"/>
          </a:xfrm>
          <a:prstGeom prst="rect">
            <a:avLst/>
          </a:prstGeom>
        </p:spPr>
        <p:style>
          <a:lnRef idx="1">
            <a:schemeClr val="accent1"/>
          </a:lnRef>
          <a:fillRef idx="2">
            <a:schemeClr val="accent1"/>
          </a:fillRef>
          <a:effectRef idx="1">
            <a:schemeClr val="accent1"/>
          </a:effectRef>
          <a:fontRef idx="minor">
            <a:schemeClr val="dk1"/>
          </a:fontRef>
        </p:style>
        <p:txBody>
          <a:bodyPr wrap="square">
            <a:normAutofit fontScale="92500" lnSpcReduction="20000"/>
          </a:bodyPr>
          <a:lstStyle/>
          <a:p>
            <a:pPr algn="ctr">
              <a:defRPr/>
            </a:pPr>
            <a:r>
              <a:rPr lang="fr-CA" sz="1600" b="1" dirty="0">
                <a:latin typeface="Century Gothic" panose="020B0502020202020204" pitchFamily="34" charset="0"/>
                <a:cs typeface="+mn-cs"/>
              </a:rPr>
              <a:t>Qu’est-ce qui a changé depuis 2016?*</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Augmentation du nombre d’exploitations agricoles classée comme élevage de bovins de boucherie, y compris l’exploitation de parcs d’engraissement (+10 %), surtout en Alberta, dans un contexte d’un recul du nombre d’exploitations agricoles classées comme autres types d’élevage.</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Augmentation du nombre d’exploitations agricoles classées comme exploitations de culture de plantes oléagineuses et de céréales (+2 %), tandis que le nombre d’exploitations agricoles classées comme autres cultures agricoles a diminué.  </a:t>
            </a:r>
          </a:p>
          <a:p>
            <a:pPr marL="285750" indent="-285750">
              <a:buFont typeface="Arial" panose="020B0604020202020204" pitchFamily="34" charset="0"/>
              <a:buChar char="•"/>
              <a:defRPr/>
            </a:pPr>
            <a:endParaRPr lang="en-CA" sz="1400" b="1" dirty="0">
              <a:latin typeface="Century Gothic" panose="020B0502020202020204" pitchFamily="34" charset="0"/>
              <a:cs typeface="+mn-cs"/>
            </a:endParaRPr>
          </a:p>
          <a:p>
            <a:pPr marL="285750" indent="-285750">
              <a:buFont typeface="Arial" panose="020B0604020202020204" pitchFamily="34" charset="0"/>
              <a:buChar char="•"/>
              <a:defRPr/>
            </a:pPr>
            <a:r>
              <a:rPr lang="fr-CA" sz="1400" b="1" dirty="0">
                <a:latin typeface="Century Gothic" panose="020B0502020202020204" pitchFamily="34" charset="0"/>
                <a:cs typeface="+mn-cs"/>
              </a:rPr>
              <a:t>Forte baisse enregistrée dans la catégorie « Élevage de bovins laitiers et production laitière » (‑11 %), principalement en raison des baisses enregistrées en </a:t>
            </a:r>
            <a:r>
              <a:rPr lang="fr-CA" sz="1400" b="1" dirty="0">
                <a:solidFill>
                  <a:schemeClr val="tx1"/>
                </a:solidFill>
                <a:latin typeface="Century Gothic" panose="020B0502020202020204" pitchFamily="34" charset="0"/>
                <a:cs typeface="+mn-cs"/>
              </a:rPr>
              <a:t>Ontario et au Québec</a:t>
            </a:r>
            <a:r>
              <a:rPr lang="fr-CA" sz="1400" b="1" dirty="0">
                <a:latin typeface="Century Gothic" panose="020B0502020202020204" pitchFamily="34" charset="0"/>
                <a:cs typeface="+mn-cs"/>
              </a:rPr>
              <a:t>.</a:t>
            </a:r>
          </a:p>
          <a:p>
            <a:pPr marL="285750" indent="-285750">
              <a:buFont typeface="Arial" panose="020B0604020202020204" pitchFamily="34" charset="0"/>
              <a:buChar char="•"/>
              <a:defRPr/>
            </a:pPr>
            <a:endParaRPr lang="en-CA" sz="1400" b="1" dirty="0">
              <a:latin typeface="Century Gothic" panose="020B0502020202020204" pitchFamily="34" charset="0"/>
            </a:endParaRPr>
          </a:p>
          <a:p>
            <a:pPr marL="285750" indent="-285750">
              <a:buFont typeface="Arial" panose="020B0604020202020204" pitchFamily="34" charset="0"/>
              <a:buChar char="•"/>
              <a:defRPr/>
            </a:pPr>
            <a:endParaRPr lang="en-CA" sz="800" dirty="0">
              <a:cs typeface="+mn-cs"/>
            </a:endParaRPr>
          </a:p>
        </p:txBody>
      </p:sp>
      <p:sp>
        <p:nvSpPr>
          <p:cNvPr id="6" name="TextBox 5"/>
          <p:cNvSpPr txBox="1"/>
          <p:nvPr>
            <p:custDataLst>
              <p:tags r:id="rId4"/>
            </p:custDataLst>
          </p:nvPr>
        </p:nvSpPr>
        <p:spPr>
          <a:xfrm>
            <a:off x="2064702" y="6019885"/>
            <a:ext cx="4855861" cy="461665"/>
          </a:xfrm>
          <a:prstGeom prst="rect">
            <a:avLst/>
          </a:prstGeom>
          <a:noFill/>
        </p:spPr>
        <p:txBody>
          <a:bodyPr wrap="square" rtlCol="0">
            <a:normAutofit fontScale="85000" lnSpcReduction="10000"/>
          </a:bodyPr>
          <a:lstStyle/>
          <a:p>
            <a:r>
              <a:rPr lang="fr-CA" sz="1200" dirty="0"/>
              <a:t>* La modification de la définition d’une exploitation agricole a joué un rôle important dans la détermination des codes SCIAN. Les résultats devraient être interprétés avec prudence.</a:t>
            </a:r>
          </a:p>
        </p:txBody>
      </p:sp>
      <p:graphicFrame>
        <p:nvGraphicFramePr>
          <p:cNvPr id="8" name="Table 7"/>
          <p:cNvGraphicFramePr>
            <a:graphicFrameLocks noGrp="1"/>
          </p:cNvGraphicFramePr>
          <p:nvPr>
            <p:custDataLst>
              <p:tags r:id="rId5"/>
            </p:custDataLst>
            <p:extLst>
              <p:ext uri="{D42A27DB-BD31-4B8C-83A1-F6EECF244321}">
                <p14:modId xmlns:p14="http://schemas.microsoft.com/office/powerpoint/2010/main" val="3795139309"/>
              </p:ext>
            </p:extLst>
          </p:nvPr>
        </p:nvGraphicFramePr>
        <p:xfrm>
          <a:off x="916472" y="2534273"/>
          <a:ext cx="6375399" cy="3398520"/>
        </p:xfrm>
        <a:graphic>
          <a:graphicData uri="http://schemas.openxmlformats.org/drawingml/2006/table">
            <a:tbl>
              <a:tblPr/>
              <a:tblGrid>
                <a:gridCol w="2906852">
                  <a:extLst>
                    <a:ext uri="{9D8B030D-6E8A-4147-A177-3AD203B41FA5}">
                      <a16:colId xmlns:a16="http://schemas.microsoft.com/office/drawing/2014/main" val="20000"/>
                    </a:ext>
                  </a:extLst>
                </a:gridCol>
                <a:gridCol w="1815196">
                  <a:extLst>
                    <a:ext uri="{9D8B030D-6E8A-4147-A177-3AD203B41FA5}">
                      <a16:colId xmlns:a16="http://schemas.microsoft.com/office/drawing/2014/main" val="20001"/>
                    </a:ext>
                  </a:extLst>
                </a:gridCol>
                <a:gridCol w="101549">
                  <a:extLst>
                    <a:ext uri="{9D8B030D-6E8A-4147-A177-3AD203B41FA5}">
                      <a16:colId xmlns:a16="http://schemas.microsoft.com/office/drawing/2014/main" val="20002"/>
                    </a:ext>
                  </a:extLst>
                </a:gridCol>
                <a:gridCol w="1551802">
                  <a:extLst>
                    <a:ext uri="{9D8B030D-6E8A-4147-A177-3AD203B41FA5}">
                      <a16:colId xmlns:a16="http://schemas.microsoft.com/office/drawing/2014/main" val="20003"/>
                    </a:ext>
                  </a:extLst>
                </a:gridCol>
              </a:tblGrid>
              <a:tr h="438150">
                <a:tc gridSpan="4">
                  <a:txBody>
                    <a:bodyPr/>
                    <a:lstStyle/>
                    <a:p>
                      <a:pPr algn="l" fontAlgn="b"/>
                      <a:br>
                        <a:rPr lang="fr-CA" sz="1100" b="1" i="0" u="none" strike="noStrike">
                          <a:solidFill>
                            <a:srgbClr val="000000"/>
                          </a:solidFill>
                          <a:latin typeface="Verdana" panose="020B0604030504040204" pitchFamily="34" charset="0"/>
                        </a:rPr>
                      </a:br>
                      <a:r>
                        <a:rPr lang="fr-CA" sz="1100" b="1" i="0" u="none" strike="noStrike">
                          <a:solidFill>
                            <a:srgbClr val="000000"/>
                          </a:solidFill>
                          <a:latin typeface="Verdana" panose="020B0604030504040204" pitchFamily="34" charset="0"/>
                        </a:rPr>
                        <a:t>Nombre et proportion d’exploitations agricoles, selon le type d’exploitation, Canada, 2021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200025">
                <a:tc>
                  <a:txBody>
                    <a:bodyPr/>
                    <a:lstStyle/>
                    <a:p>
                      <a:pPr algn="l" fontAlgn="b"/>
                      <a:r>
                        <a:rPr lang="fr-CA" sz="1100" b="1" i="0" u="none" strike="noStrike">
                          <a:solidFill>
                            <a:srgbClr val="000000"/>
                          </a:solidFill>
                          <a:latin typeface="Verdana" panose="020B060403050404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fr-CA" sz="800" b="1" i="0" u="none" strike="noStrike">
                          <a:solidFill>
                            <a:srgbClr val="000000"/>
                          </a:solidFill>
                          <a:latin typeface="Verdana" panose="020B0604030504040204" pitchFamily="34" charset="0"/>
                        </a:rPr>
                        <a:t>2021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fr-CA" sz="800" b="1" i="0" u="none" strike="noStrike">
                          <a:solidFill>
                            <a:srgbClr val="000000"/>
                          </a:solidFill>
                          <a:latin typeface="Verdana" panose="020B060403050404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800" b="1" i="0" u="none" strike="noStrike">
                          <a:solidFill>
                            <a:srgbClr val="000000"/>
                          </a:solidFill>
                          <a:latin typeface="Verdana" panose="020B0604030504040204" pitchFamily="34" charset="0"/>
                        </a:rPr>
                        <a:t>2021</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0025">
                <a:tc>
                  <a:txBody>
                    <a:bodyPr/>
                    <a:lstStyle/>
                    <a:p>
                      <a:pPr algn="l" fontAlgn="b"/>
                      <a:r>
                        <a:rPr lang="fr-CA" sz="1100" b="1" i="0" u="none" strike="noStrike">
                          <a:solidFill>
                            <a:srgbClr val="000000"/>
                          </a:solidFill>
                          <a:latin typeface="Verdana" panose="020B060403050404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CA" sz="800" b="1" i="0" u="none" strike="noStrike">
                          <a:solidFill>
                            <a:srgbClr val="000000"/>
                          </a:solidFill>
                          <a:latin typeface="Verdana" panose="020B0604030504040204" pitchFamily="34" charset="0"/>
                        </a:rPr>
                        <a:t>nombre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800" b="1" i="0" u="none" strike="noStrike">
                          <a:solidFill>
                            <a:srgbClr val="000000"/>
                          </a:solidFill>
                          <a:latin typeface="Verdana" panose="020B060403050404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fr-CA" sz="800" b="1" i="0" u="none" strike="noStrike">
                          <a:solidFill>
                            <a:srgbClr val="000000"/>
                          </a:solidFill>
                          <a:latin typeface="Verdana" panose="020B0604030504040204" pitchFamily="34" charset="0"/>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0500">
                <a:tc>
                  <a:txBody>
                    <a:bodyPr/>
                    <a:lstStyle/>
                    <a:p>
                      <a:pPr algn="l" fontAlgn="b"/>
                      <a:r>
                        <a:rPr lang="fr-CA" sz="800" b="0" i="0" u="none" strike="noStrike">
                          <a:solidFill>
                            <a:srgbClr val="000000"/>
                          </a:solidFill>
                          <a:latin typeface="Verdana" panose="020B0604030504040204" pitchFamily="34" charset="0"/>
                        </a:rPr>
                        <a:t>Bovins laitiers et production laitière</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9 403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5,0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3"/>
                  </a:ext>
                </a:extLst>
              </a:tr>
              <a:tr h="190500">
                <a:tc>
                  <a:txBody>
                    <a:bodyPr/>
                    <a:lstStyle/>
                    <a:p>
                      <a:pPr algn="l" fontAlgn="b"/>
                      <a:r>
                        <a:rPr lang="fr-CA" sz="800" b="0" i="0" u="none" strike="noStrike">
                          <a:solidFill>
                            <a:srgbClr val="000000"/>
                          </a:solidFill>
                          <a:latin typeface="Verdana" panose="020B0604030504040204" pitchFamily="34" charset="0"/>
                        </a:rPr>
                        <a:t>Bovins de boucherie et parcs d’engraissement</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39 633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20,9</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190500">
                <a:tc>
                  <a:txBody>
                    <a:bodyPr/>
                    <a:lstStyle/>
                    <a:p>
                      <a:pPr algn="l" fontAlgn="b"/>
                      <a:r>
                        <a:rPr lang="fr-CA" sz="800" b="0" i="0" u="none" strike="noStrike">
                          <a:solidFill>
                            <a:srgbClr val="000000"/>
                          </a:solidFill>
                          <a:latin typeface="Verdana" panose="020B0604030504040204" pitchFamily="34" charset="0"/>
                        </a:rPr>
                        <a:t>Élevage de porcs</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3 016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1,6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190500">
                <a:tc>
                  <a:txBody>
                    <a:bodyPr/>
                    <a:lstStyle/>
                    <a:p>
                      <a:pPr algn="l" fontAlgn="ctr"/>
                      <a:r>
                        <a:rPr lang="fr-CA" sz="800" b="0" i="0" u="none" strike="noStrike">
                          <a:solidFill>
                            <a:srgbClr val="000000"/>
                          </a:solidFill>
                          <a:latin typeface="Verdana" panose="020B0604030504040204" pitchFamily="34" charset="0"/>
                        </a:rPr>
                        <a:t>Élevage de volaille et production d’œufs</a:t>
                      </a:r>
                    </a:p>
                  </a:txBody>
                  <a:tcPr marL="9525" marR="9525" marT="9525" marB="0" anchor="ctr">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5 296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2,8</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190500">
                <a:tc>
                  <a:txBody>
                    <a:bodyPr/>
                    <a:lstStyle/>
                    <a:p>
                      <a:pPr algn="l" fontAlgn="ctr"/>
                      <a:r>
                        <a:rPr lang="fr-CA" sz="800" b="0" i="0" u="none" strike="noStrike">
                          <a:solidFill>
                            <a:srgbClr val="000000"/>
                          </a:solidFill>
                          <a:latin typeface="Verdana" panose="020B0604030504040204" pitchFamily="34" charset="0"/>
                        </a:rPr>
                        <a:t>Élevage de moutons et de chèvres</a:t>
                      </a:r>
                    </a:p>
                  </a:txBody>
                  <a:tcPr marL="9525" marR="9525" marT="9525" marB="0" anchor="ctr">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3 575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1,9</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190500">
                <a:tc>
                  <a:txBody>
                    <a:bodyPr/>
                    <a:lstStyle/>
                    <a:p>
                      <a:pPr algn="l" fontAlgn="ctr"/>
                      <a:r>
                        <a:rPr lang="fr-CA" sz="800" b="0" i="0" u="none" strike="noStrike">
                          <a:solidFill>
                            <a:srgbClr val="000000"/>
                          </a:solidFill>
                          <a:latin typeface="Verdana" panose="020B0604030504040204" pitchFamily="34" charset="0"/>
                        </a:rPr>
                        <a:t>Autres types d’élevage</a:t>
                      </a:r>
                    </a:p>
                  </a:txBody>
                  <a:tcPr marL="9525" marR="9525" marT="9525" marB="0" anchor="ctr">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15 873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8,4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190500">
                <a:tc>
                  <a:txBody>
                    <a:bodyPr/>
                    <a:lstStyle/>
                    <a:p>
                      <a:pPr algn="l" fontAlgn="ctr"/>
                      <a:r>
                        <a:rPr lang="fr-CA" sz="800" b="0" i="0" u="none" strike="noStrike">
                          <a:solidFill>
                            <a:srgbClr val="000000"/>
                          </a:solidFill>
                          <a:latin typeface="Verdana" panose="020B0604030504040204" pitchFamily="34" charset="0"/>
                        </a:rPr>
                        <a:t>Culture de plantes oléagineuses et de céréales</a:t>
                      </a:r>
                    </a:p>
                  </a:txBody>
                  <a:tcPr marL="9525" marR="9525" marT="9525" marB="0" anchor="ctr">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65 135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34,3</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190500">
                <a:tc>
                  <a:txBody>
                    <a:bodyPr/>
                    <a:lstStyle/>
                    <a:p>
                      <a:pPr algn="l" fontAlgn="ctr"/>
                      <a:r>
                        <a:rPr lang="fr-CA" sz="800" b="0" i="0" u="none" strike="noStrike">
                          <a:solidFill>
                            <a:srgbClr val="000000"/>
                          </a:solidFill>
                          <a:latin typeface="Verdana" panose="020B0604030504040204" pitchFamily="34" charset="0"/>
                        </a:rPr>
                        <a:t>Culture de légumes et de melons</a:t>
                      </a:r>
                    </a:p>
                  </a:txBody>
                  <a:tcPr marL="9525" marR="9525" marT="9525" marB="0" anchor="ctr">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5 076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2,7</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190500">
                <a:tc>
                  <a:txBody>
                    <a:bodyPr/>
                    <a:lstStyle/>
                    <a:p>
                      <a:pPr algn="l" fontAlgn="ctr"/>
                      <a:r>
                        <a:rPr lang="fr-CA" sz="800" b="0" i="0" u="none" strike="noStrike">
                          <a:solidFill>
                            <a:srgbClr val="000000"/>
                          </a:solidFill>
                          <a:latin typeface="Verdana" panose="020B0604030504040204" pitchFamily="34" charset="0"/>
                        </a:rPr>
                        <a:t>Culture de fruits et de noix</a:t>
                      </a:r>
                    </a:p>
                  </a:txBody>
                  <a:tcPr marL="9525" marR="9525" marT="9525" marB="0" anchor="ctr">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7 101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3,7</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190500">
                <a:tc>
                  <a:txBody>
                    <a:bodyPr/>
                    <a:lstStyle/>
                    <a:p>
                      <a:pPr algn="l" fontAlgn="ctr"/>
                      <a:r>
                        <a:rPr lang="fr-CA" sz="800" b="0" i="0" u="none" strike="noStrike">
                          <a:solidFill>
                            <a:srgbClr val="000000"/>
                          </a:solidFill>
                          <a:latin typeface="Verdana" panose="020B0604030504040204" pitchFamily="34" charset="0"/>
                        </a:rPr>
                        <a:t>Culture en serre et en pépinière, et floriculture</a:t>
                      </a:r>
                    </a:p>
                  </a:txBody>
                  <a:tcPr marL="9525" marR="9525" marT="9525" marB="0" anchor="ctr">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5 256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2,8</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190500">
                <a:tc>
                  <a:txBody>
                    <a:bodyPr/>
                    <a:lstStyle/>
                    <a:p>
                      <a:pPr algn="l" fontAlgn="ctr"/>
                      <a:r>
                        <a:rPr lang="fr-CA" sz="800" b="0" i="0" u="none" strike="noStrike">
                          <a:solidFill>
                            <a:srgbClr val="000000"/>
                          </a:solidFill>
                          <a:latin typeface="Verdana" panose="020B0604030504040204" pitchFamily="34" charset="0"/>
                        </a:rPr>
                        <a:t>Autres cultures agricoles</a:t>
                      </a:r>
                    </a:p>
                  </a:txBody>
                  <a:tcPr marL="9525" marR="9525" marT="9525" marB="0" anchor="ctr">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30 510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16,1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200025">
                <a:tc>
                  <a:txBody>
                    <a:bodyPr/>
                    <a:lstStyle/>
                    <a:p>
                      <a:pPr algn="l" fontAlgn="ctr"/>
                      <a:r>
                        <a:rPr lang="fr-CA" sz="800" b="0" i="0" u="none" strike="noStrike">
                          <a:solidFill>
                            <a:srgbClr val="000000"/>
                          </a:solidFill>
                          <a:latin typeface="Verdana" panose="020B0604030504040204" pitchFamily="34" charset="0"/>
                        </a:rPr>
                        <a:t>Total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189 874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800" b="0" i="0" u="none" strike="noStrike">
                          <a:solidFill>
                            <a:srgbClr val="000000"/>
                          </a:solidFill>
                          <a:latin typeface="Verdana" panose="020B0604030504040204" pitchFamily="34" charset="0"/>
                        </a:rPr>
                        <a:t>100,0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0500">
                <a:tc gridSpan="2">
                  <a:txBody>
                    <a:bodyPr/>
                    <a:lstStyle/>
                    <a:p>
                      <a:pPr algn="l" fontAlgn="b"/>
                      <a:r>
                        <a:rPr lang="fr-CA" sz="800" b="1" i="0" u="none" strike="noStrike">
                          <a:solidFill>
                            <a:srgbClr val="000000"/>
                          </a:solidFill>
                          <a:latin typeface="Verdana" panose="020B0604030504040204" pitchFamily="34" charset="0"/>
                        </a:rPr>
                        <a:t>Source(s) :</a:t>
                      </a:r>
                      <a:r>
                        <a:rPr lang="fr-CA" sz="800" b="0" i="0" u="none" strike="noStrike">
                          <a:solidFill>
                            <a:srgbClr val="000000"/>
                          </a:solidFill>
                          <a:latin typeface="Verdana" panose="020B0604030504040204" pitchFamily="34" charset="0"/>
                        </a:rPr>
                        <a:t> Recensement de l’agriculture (3438)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CA"/>
                    </a:p>
                  </a:txBody>
                  <a:tcPr/>
                </a:tc>
                <a:tc>
                  <a:txBody>
                    <a:bodyPr/>
                    <a:lstStyle/>
                    <a:p>
                      <a:pPr algn="l" fontAlgn="b"/>
                      <a:r>
                        <a:rPr lang="fr-CA" sz="800" b="0" i="0" u="none" strike="noStrike">
                          <a:solidFill>
                            <a:srgbClr val="000000"/>
                          </a:solidFill>
                          <a:latin typeface="Verdana" panose="020B060403050404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100" b="0" i="0" u="none" strike="noStrike">
                          <a:solidFill>
                            <a:srgbClr val="000000"/>
                          </a:solidFill>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88531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81050" y="1651448"/>
            <a:ext cx="10591800" cy="613919"/>
          </a:xfrm>
        </p:spPr>
        <p:txBody>
          <a:bodyPr>
            <a:normAutofit fontScale="90000"/>
          </a:bodyPr>
          <a:lstStyle/>
          <a:p>
            <a:r>
              <a:rPr lang="fr-CA" dirty="0"/>
              <a:t>Le Canada compte 153,7 millions d’acres de superficie agricole totale, en baisse de 3,2 % par rapport à 2016</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6</a:t>
            </a:fld>
            <a:endParaRPr lang="en-CA">
              <a:solidFill>
                <a:prstClr val="black">
                  <a:tint val="75000"/>
                </a:prstClr>
              </a:solidFill>
            </a:endParaRPr>
          </a:p>
        </p:txBody>
      </p:sp>
      <p:sp>
        <p:nvSpPr>
          <p:cNvPr id="3" name="Rectangle 2"/>
          <p:cNvSpPr/>
          <p:nvPr>
            <p:custDataLst>
              <p:tags r:id="rId3"/>
            </p:custDataLst>
          </p:nvPr>
        </p:nvSpPr>
        <p:spPr>
          <a:xfrm>
            <a:off x="781050" y="2557716"/>
            <a:ext cx="4442460" cy="3416320"/>
          </a:xfrm>
          <a:prstGeom prst="rect">
            <a:avLst/>
          </a:prstGeom>
        </p:spPr>
        <p:txBody>
          <a:bodyPr wrap="square">
            <a:normAutofit fontScale="92500" lnSpcReduction="20000"/>
          </a:bodyPr>
          <a:lstStyle/>
          <a:p>
            <a:r>
              <a:rPr lang="fr-CA" b="1" dirty="0">
                <a:latin typeface="Century Gothic" panose="020B0502020202020204" pitchFamily="34" charset="0"/>
                <a:ea typeface="Calibri" panose="020F0502020204030204" pitchFamily="34" charset="0"/>
                <a:cs typeface="Times New Roman" panose="02020603050405020304" pitchFamily="18" charset="0"/>
              </a:rPr>
              <a:t>Les exploitations agricoles ont déclaré une augmentation marginale de 0,3 % de la superficie totale consacrée aux grandes cultures et au foin, et elle s’est établie à 92,9 millions d’acres en 2021. </a:t>
            </a:r>
          </a:p>
          <a:p>
            <a:endParaRPr lang="en-CA" b="1" dirty="0">
              <a:latin typeface="Century Gothic" panose="020B0502020202020204" pitchFamily="34" charset="0"/>
              <a:ea typeface="Calibri" panose="020F0502020204030204" pitchFamily="34" charset="0"/>
              <a:cs typeface="Times New Roman" panose="02020603050405020304" pitchFamily="18" charset="0"/>
            </a:endParaRPr>
          </a:p>
          <a:p>
            <a:r>
              <a:rPr lang="fr-CA" b="1" dirty="0">
                <a:latin typeface="Century Gothic" panose="020B0502020202020204" pitchFamily="34" charset="0"/>
                <a:ea typeface="Calibri" panose="020F0502020204030204" pitchFamily="34" charset="0"/>
                <a:cs typeface="Times New Roman" panose="02020603050405020304" pitchFamily="18" charset="0"/>
              </a:rPr>
              <a:t>Comme en 2016, le canola est demeuré en 2021 la principale culture produite au Canada parmi tous les types de foin et de grandes cultures. </a:t>
            </a:r>
          </a:p>
          <a:p>
            <a:endParaRPr lang="en-CA" b="1" dirty="0">
              <a:latin typeface="Century Gothic" panose="020B0502020202020204" pitchFamily="34" charset="0"/>
              <a:ea typeface="Calibri" panose="020F0502020204030204" pitchFamily="34" charset="0"/>
              <a:cs typeface="Times New Roman" panose="02020603050405020304" pitchFamily="18" charset="0"/>
            </a:endParaRPr>
          </a:p>
          <a:p>
            <a:r>
              <a:rPr lang="fr-CA" b="1" dirty="0">
                <a:latin typeface="Century Gothic" panose="020B0502020202020204" pitchFamily="34" charset="0"/>
                <a:ea typeface="Calibri" panose="020F0502020204030204" pitchFamily="34" charset="0"/>
                <a:cs typeface="Times New Roman" panose="02020603050405020304" pitchFamily="18" charset="0"/>
              </a:rPr>
              <a:t>Le canola est demeuré en tête malgré une interdiction de la part de la Chine, qui a restreint les exportations totales de canola en 2018 et en 2019.</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252088768"/>
              </p:ext>
            </p:extLst>
          </p:nvPr>
        </p:nvGraphicFramePr>
        <p:xfrm>
          <a:off x="5370285" y="2105710"/>
          <a:ext cx="6484101" cy="409098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8328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La transition vers la culture de plantes oléagineuses se poursuit.</a:t>
            </a:r>
          </a:p>
        </p:txBody>
      </p:sp>
      <p:sp>
        <p:nvSpPr>
          <p:cNvPr id="4" name="Slide Number Placeholder 3"/>
          <p:cNvSpPr>
            <a:spLocks noGrp="1"/>
          </p:cNvSpPr>
          <p:nvPr>
            <p:ph type="sldNum" sz="quarter" idx="12"/>
            <p:custDataLst>
              <p:tags r:id="rId2"/>
            </p:custDataLst>
          </p:nvPr>
        </p:nvSpPr>
        <p:spPr/>
        <p:txBody>
          <a:bodyPr/>
          <a:lstStyle/>
          <a:p>
            <a:fld id="{E9676F06-851C-4EFA-A287-D359BA6C2B5F}" type="slidenum">
              <a:rPr lang="en-CA" smtClean="0">
                <a:solidFill>
                  <a:prstClr val="black">
                    <a:tint val="75000"/>
                  </a:prstClr>
                </a:solidFill>
              </a:rPr>
              <a:pPr/>
              <a:t>7</a:t>
            </a:fld>
            <a:endParaRPr lang="en-CA">
              <a:solidFill>
                <a:prstClr val="black">
                  <a:tint val="75000"/>
                </a:prstClr>
              </a:solidFill>
            </a:endParaRPr>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824355075"/>
              </p:ext>
            </p:extLst>
          </p:nvPr>
        </p:nvGraphicFramePr>
        <p:xfrm>
          <a:off x="154713" y="2132856"/>
          <a:ext cx="4794659" cy="42234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4263253058"/>
              </p:ext>
            </p:extLst>
          </p:nvPr>
        </p:nvGraphicFramePr>
        <p:xfrm>
          <a:off x="4963886" y="2132856"/>
          <a:ext cx="6710543" cy="42234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9918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custDataLst>
              <p:tags r:id="rId1"/>
            </p:custDataLst>
            <p:extLst>
              <p:ext uri="{D42A27DB-BD31-4B8C-83A1-F6EECF244321}">
                <p14:modId xmlns:p14="http://schemas.microsoft.com/office/powerpoint/2010/main" val="3193958813"/>
              </p:ext>
            </p:extLst>
          </p:nvPr>
        </p:nvGraphicFramePr>
        <p:xfrm>
          <a:off x="882017" y="3291954"/>
          <a:ext cx="2076449" cy="2752664"/>
        </p:xfrm>
        <a:graphic>
          <a:graphicData uri="http://schemas.openxmlformats.org/drawingml/2006/table">
            <a:tbl>
              <a:tblPr firstRow="1" bandRow="1">
                <a:tableStyleId>{5C22544A-7EE6-4342-B048-85BDC9FD1C3A}</a:tableStyleId>
              </a:tblPr>
              <a:tblGrid>
                <a:gridCol w="2076449">
                  <a:extLst>
                    <a:ext uri="{9D8B030D-6E8A-4147-A177-3AD203B41FA5}">
                      <a16:colId xmlns:a16="http://schemas.microsoft.com/office/drawing/2014/main" val="20000"/>
                    </a:ext>
                  </a:extLst>
                </a:gridCol>
              </a:tblGrid>
              <a:tr h="308496">
                <a:tc>
                  <a:txBody>
                    <a:bodyPr/>
                    <a:lstStyle/>
                    <a:p>
                      <a:pPr algn="ctr"/>
                      <a:r>
                        <a:rPr lang="fr-CA"/>
                        <a:t>Élevages de bovins</a:t>
                      </a:r>
                    </a:p>
                  </a:txBody>
                  <a:tcPr/>
                </a:tc>
                <a:extLst>
                  <a:ext uri="{0D108BD9-81ED-4DB2-BD59-A6C34878D82A}">
                    <a16:rowId xmlns:a16="http://schemas.microsoft.com/office/drawing/2014/main" val="10000"/>
                  </a:ext>
                </a:extLst>
              </a:tr>
              <a:tr h="329504">
                <a:tc>
                  <a:txBody>
                    <a:bodyPr/>
                    <a:lstStyle/>
                    <a:p>
                      <a:r>
                        <a:rPr lang="fr-CA" b="1"/>
                        <a:t>12,6 </a:t>
                      </a:r>
                      <a:r>
                        <a:rPr lang="fr-CA" b="1" baseline="0"/>
                        <a:t>millions de têtes</a:t>
                      </a:r>
                    </a:p>
                  </a:txBody>
                  <a:tcPr/>
                </a:tc>
                <a:extLst>
                  <a:ext uri="{0D108BD9-81ED-4DB2-BD59-A6C34878D82A}">
                    <a16:rowId xmlns:a16="http://schemas.microsoft.com/office/drawing/2014/main" val="10001"/>
                  </a:ext>
                </a:extLst>
              </a:tr>
              <a:tr h="384802">
                <a:tc>
                  <a:txBody>
                    <a:bodyPr/>
                    <a:lstStyle/>
                    <a:p>
                      <a:r>
                        <a:rPr lang="fr-CA" b="1"/>
                        <a:t>+0,9 %</a:t>
                      </a:r>
                      <a:r>
                        <a:rPr lang="fr-CA"/>
                        <a:t> depuis 2016 </a:t>
                      </a:r>
                    </a:p>
                  </a:txBody>
                  <a:tcPr/>
                </a:tc>
                <a:extLst>
                  <a:ext uri="{0D108BD9-81ED-4DB2-BD59-A6C34878D82A}">
                    <a16:rowId xmlns:a16="http://schemas.microsoft.com/office/drawing/2014/main" val="10002"/>
                  </a:ext>
                </a:extLst>
              </a:tr>
              <a:tr h="447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solidFill>
                            <a:schemeClr val="tx1"/>
                          </a:solidFill>
                        </a:rPr>
                        <a:t>Revenus :</a:t>
                      </a:r>
                      <a:r>
                        <a:rPr lang="fr-CA" baseline="0">
                          <a:solidFill>
                            <a:schemeClr val="tx1"/>
                          </a:solidFill>
                        </a:rPr>
                        <a:t> 14,7 G$</a:t>
                      </a:r>
                    </a:p>
                  </a:txBody>
                  <a:tcPr/>
                </a:tc>
                <a:extLst>
                  <a:ext uri="{0D108BD9-81ED-4DB2-BD59-A6C34878D82A}">
                    <a16:rowId xmlns:a16="http://schemas.microsoft.com/office/drawing/2014/main" val="10003"/>
                  </a:ext>
                </a:extLst>
              </a:tr>
              <a:tr h="447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Principaux acteurs</a:t>
                      </a:r>
                      <a:r>
                        <a:rPr lang="fr-CA"/>
                        <a:t> : Alberta, Saskatchewan</a:t>
                      </a:r>
                      <a:r>
                        <a:rPr lang="fr-CA" baseline="0"/>
                        <a:t> </a:t>
                      </a: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custDataLst>
              <p:tags r:id="rId2"/>
            </p:custDataLst>
          </p:nvPr>
        </p:nvSpPr>
        <p:spPr>
          <a:xfrm>
            <a:off x="9209862" y="6491823"/>
            <a:ext cx="2844800" cy="365125"/>
          </a:xfrm>
        </p:spPr>
        <p:txBody>
          <a:bodyPr>
            <a:normAutofit/>
          </a:bodyPr>
          <a:lstStyle/>
          <a:p>
            <a:fld id="{E9676F06-851C-4EFA-A287-D359BA6C2B5F}" type="slidenum">
              <a:rPr lang="en-CA" smtClean="0">
                <a:solidFill>
                  <a:prstClr val="black">
                    <a:tint val="75000"/>
                  </a:prstClr>
                </a:solidFill>
              </a:rPr>
              <a:pPr/>
              <a:t>8</a:t>
            </a:fld>
            <a:endParaRPr lang="en-CA">
              <a:solidFill>
                <a:prstClr val="black">
                  <a:tint val="75000"/>
                </a:prstClr>
              </a:solidFill>
            </a:endParaRPr>
          </a:p>
        </p:txBody>
      </p:sp>
      <p:sp>
        <p:nvSpPr>
          <p:cNvPr id="5" name="Title 1"/>
          <p:cNvSpPr txBox="1">
            <a:spLocks/>
          </p:cNvSpPr>
          <p:nvPr>
            <p:custDataLst>
              <p:tags r:id="rId3"/>
            </p:custDataLst>
          </p:nvPr>
        </p:nvSpPr>
        <p:spPr>
          <a:xfrm>
            <a:off x="1083471" y="1765424"/>
            <a:ext cx="10591800" cy="613919"/>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fr-CA" dirty="0"/>
              <a:t>Les stocks de bétail demeurent stables en raison des difficultés liées à la main-d’œuvre et à la pandémie.</a:t>
            </a:r>
          </a:p>
        </p:txBody>
      </p:sp>
      <p:graphicFrame>
        <p:nvGraphicFramePr>
          <p:cNvPr id="9" name="Content Placeholder 7"/>
          <p:cNvGraphicFramePr>
            <a:graphicFrameLocks/>
          </p:cNvGraphicFramePr>
          <p:nvPr>
            <p:custDataLst>
              <p:tags r:id="rId4"/>
            </p:custDataLst>
            <p:extLst>
              <p:ext uri="{D42A27DB-BD31-4B8C-83A1-F6EECF244321}">
                <p14:modId xmlns:p14="http://schemas.microsoft.com/office/powerpoint/2010/main" val="1650808142"/>
              </p:ext>
            </p:extLst>
          </p:nvPr>
        </p:nvGraphicFramePr>
        <p:xfrm>
          <a:off x="3675699" y="3292272"/>
          <a:ext cx="2076449" cy="2774340"/>
        </p:xfrm>
        <a:graphic>
          <a:graphicData uri="http://schemas.openxmlformats.org/drawingml/2006/table">
            <a:tbl>
              <a:tblPr firstRow="1" bandRow="1">
                <a:tableStyleId>{5C22544A-7EE6-4342-B048-85BDC9FD1C3A}</a:tableStyleId>
              </a:tblPr>
              <a:tblGrid>
                <a:gridCol w="2076449">
                  <a:extLst>
                    <a:ext uri="{9D8B030D-6E8A-4147-A177-3AD203B41FA5}">
                      <a16:colId xmlns:a16="http://schemas.microsoft.com/office/drawing/2014/main" val="20000"/>
                    </a:ext>
                  </a:extLst>
                </a:gridCol>
              </a:tblGrid>
              <a:tr h="382843">
                <a:tc>
                  <a:txBody>
                    <a:bodyPr/>
                    <a:lstStyle/>
                    <a:p>
                      <a:pPr algn="ctr"/>
                      <a:r>
                        <a:rPr lang="fr-CA"/>
                        <a:t>Élevages de porcs</a:t>
                      </a:r>
                    </a:p>
                  </a:txBody>
                  <a:tcPr/>
                </a:tc>
                <a:extLst>
                  <a:ext uri="{0D108BD9-81ED-4DB2-BD59-A6C34878D82A}">
                    <a16:rowId xmlns:a16="http://schemas.microsoft.com/office/drawing/2014/main" val="10000"/>
                  </a:ext>
                </a:extLst>
              </a:tr>
              <a:tr h="382843">
                <a:tc>
                  <a:txBody>
                    <a:bodyPr/>
                    <a:lstStyle/>
                    <a:p>
                      <a:r>
                        <a:rPr lang="fr-CA" b="1"/>
                        <a:t>14,6 </a:t>
                      </a:r>
                      <a:r>
                        <a:rPr lang="fr-CA" b="1" baseline="0"/>
                        <a:t>millions de têtes</a:t>
                      </a:r>
                    </a:p>
                  </a:txBody>
                  <a:tcPr/>
                </a:tc>
                <a:extLst>
                  <a:ext uri="{0D108BD9-81ED-4DB2-BD59-A6C34878D82A}">
                    <a16:rowId xmlns:a16="http://schemas.microsoft.com/office/drawing/2014/main" val="10001"/>
                  </a:ext>
                </a:extLst>
              </a:tr>
              <a:tr h="382843">
                <a:tc>
                  <a:txBody>
                    <a:bodyPr/>
                    <a:lstStyle/>
                    <a:p>
                      <a:r>
                        <a:rPr lang="fr-CA" b="1"/>
                        <a:t>+3,4 %</a:t>
                      </a:r>
                      <a:r>
                        <a:rPr lang="fr-CA"/>
                        <a:t> depuis 2016 </a:t>
                      </a:r>
                    </a:p>
                  </a:txBody>
                  <a:tcPr/>
                </a:tc>
                <a:extLst>
                  <a:ext uri="{0D108BD9-81ED-4DB2-BD59-A6C34878D82A}">
                    <a16:rowId xmlns:a16="http://schemas.microsoft.com/office/drawing/2014/main" val="10002"/>
                  </a:ext>
                </a:extLst>
              </a:tr>
              <a:tr h="45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solidFill>
                            <a:schemeClr val="tx1"/>
                          </a:solidFill>
                        </a:rPr>
                        <a:t>Revenus </a:t>
                      </a:r>
                      <a:r>
                        <a:rPr lang="fr-CA"/>
                        <a:t>: 5,3 G$</a:t>
                      </a:r>
                    </a:p>
                  </a:txBody>
                  <a:tcPr/>
                </a:tc>
                <a:extLst>
                  <a:ext uri="{0D108BD9-81ED-4DB2-BD59-A6C34878D82A}">
                    <a16:rowId xmlns:a16="http://schemas.microsoft.com/office/drawing/2014/main" val="10003"/>
                  </a:ext>
                </a:extLst>
              </a:tr>
              <a:tr h="875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Principaux acteurs</a:t>
                      </a:r>
                      <a:r>
                        <a:rPr lang="fr-CA"/>
                        <a:t> :</a:t>
                      </a:r>
                      <a:r>
                        <a:rPr lang="fr-CA" baseline="0"/>
                        <a:t> Québec, Manitoba, Ontario</a:t>
                      </a:r>
                    </a:p>
                  </a:txBody>
                  <a:tcPr/>
                </a:tc>
                <a:extLst>
                  <a:ext uri="{0D108BD9-81ED-4DB2-BD59-A6C34878D82A}">
                    <a16:rowId xmlns:a16="http://schemas.microsoft.com/office/drawing/2014/main" val="10004"/>
                  </a:ext>
                </a:extLst>
              </a:tr>
            </a:tbl>
          </a:graphicData>
        </a:graphic>
      </p:graphicFrame>
      <p:graphicFrame>
        <p:nvGraphicFramePr>
          <p:cNvPr id="12" name="Content Placeholder 7"/>
          <p:cNvGraphicFramePr>
            <a:graphicFrameLocks/>
          </p:cNvGraphicFramePr>
          <p:nvPr>
            <p:custDataLst>
              <p:tags r:id="rId5"/>
            </p:custDataLst>
            <p:extLst>
              <p:ext uri="{D42A27DB-BD31-4B8C-83A1-F6EECF244321}">
                <p14:modId xmlns:p14="http://schemas.microsoft.com/office/powerpoint/2010/main" val="2853208069"/>
              </p:ext>
            </p:extLst>
          </p:nvPr>
        </p:nvGraphicFramePr>
        <p:xfrm>
          <a:off x="6469381" y="3292272"/>
          <a:ext cx="2076449" cy="2768343"/>
        </p:xfrm>
        <a:graphic>
          <a:graphicData uri="http://schemas.openxmlformats.org/drawingml/2006/table">
            <a:tbl>
              <a:tblPr firstRow="1" bandRow="1">
                <a:tableStyleId>{5C22544A-7EE6-4342-B048-85BDC9FD1C3A}</a:tableStyleId>
              </a:tblPr>
              <a:tblGrid>
                <a:gridCol w="2076449">
                  <a:extLst>
                    <a:ext uri="{9D8B030D-6E8A-4147-A177-3AD203B41FA5}">
                      <a16:colId xmlns:a16="http://schemas.microsoft.com/office/drawing/2014/main" val="20000"/>
                    </a:ext>
                  </a:extLst>
                </a:gridCol>
              </a:tblGrid>
              <a:tr h="362851">
                <a:tc>
                  <a:txBody>
                    <a:bodyPr/>
                    <a:lstStyle/>
                    <a:p>
                      <a:pPr algn="ctr"/>
                      <a:r>
                        <a:rPr lang="fr-CA"/>
                        <a:t>Élevages de poulets</a:t>
                      </a:r>
                    </a:p>
                  </a:txBody>
                  <a:tcPr/>
                </a:tc>
                <a:extLst>
                  <a:ext uri="{0D108BD9-81ED-4DB2-BD59-A6C34878D82A}">
                    <a16:rowId xmlns:a16="http://schemas.microsoft.com/office/drawing/2014/main" val="10000"/>
                  </a:ext>
                </a:extLst>
              </a:tr>
              <a:tr h="362851">
                <a:tc>
                  <a:txBody>
                    <a:bodyPr/>
                    <a:lstStyle/>
                    <a:p>
                      <a:r>
                        <a:rPr lang="fr-CA" b="1">
                          <a:solidFill>
                            <a:schemeClr val="tx1"/>
                          </a:solidFill>
                        </a:rPr>
                        <a:t>152,3 </a:t>
                      </a:r>
                      <a:r>
                        <a:rPr lang="fr-CA" b="1" baseline="0">
                          <a:solidFill>
                            <a:schemeClr val="tx1"/>
                          </a:solidFill>
                        </a:rPr>
                        <a:t>millions de têtes</a:t>
                      </a:r>
                    </a:p>
                  </a:txBody>
                  <a:tcPr/>
                </a:tc>
                <a:extLst>
                  <a:ext uri="{0D108BD9-81ED-4DB2-BD59-A6C34878D82A}">
                    <a16:rowId xmlns:a16="http://schemas.microsoft.com/office/drawing/2014/main" val="10001"/>
                  </a:ext>
                </a:extLst>
              </a:tr>
              <a:tr h="362851">
                <a:tc>
                  <a:txBody>
                    <a:bodyPr/>
                    <a:lstStyle/>
                    <a:p>
                      <a:r>
                        <a:rPr lang="fr-CA" b="1"/>
                        <a:t>+4,7 %</a:t>
                      </a:r>
                      <a:r>
                        <a:rPr lang="fr-CA"/>
                        <a:t> depuis 2016 </a:t>
                      </a:r>
                    </a:p>
                  </a:txBody>
                  <a:tcPr/>
                </a:tc>
                <a:extLst>
                  <a:ext uri="{0D108BD9-81ED-4DB2-BD59-A6C34878D82A}">
                    <a16:rowId xmlns:a16="http://schemas.microsoft.com/office/drawing/2014/main" val="10002"/>
                  </a:ext>
                </a:extLst>
              </a:tr>
              <a:tr h="482343">
                <a:tc>
                  <a:txBody>
                    <a:bodyPr/>
                    <a:lstStyle/>
                    <a:p>
                      <a:r>
                        <a:rPr lang="fr-CA">
                          <a:solidFill>
                            <a:schemeClr val="tx1"/>
                          </a:solidFill>
                        </a:rPr>
                        <a:t>Revenus :</a:t>
                      </a:r>
                      <a:r>
                        <a:rPr lang="fr-CA" baseline="0">
                          <a:solidFill>
                            <a:schemeClr val="tx1"/>
                          </a:solidFill>
                        </a:rPr>
                        <a:t> 6,3 G$*</a:t>
                      </a:r>
                    </a:p>
                  </a:txBody>
                  <a:tcPr/>
                </a:tc>
                <a:extLst>
                  <a:ext uri="{0D108BD9-81ED-4DB2-BD59-A6C34878D82A}">
                    <a16:rowId xmlns:a16="http://schemas.microsoft.com/office/drawing/2014/main" val="10003"/>
                  </a:ext>
                </a:extLst>
              </a:tr>
              <a:tr h="907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Principaux acteurs</a:t>
                      </a:r>
                      <a:r>
                        <a:rPr lang="fr-CA"/>
                        <a:t> :</a:t>
                      </a:r>
                      <a:r>
                        <a:rPr lang="fr-CA" baseline="0"/>
                        <a:t> Québec, Ontario</a:t>
                      </a:r>
                    </a:p>
                    <a:p>
                      <a:endParaRPr lang="en-CA" dirty="0"/>
                    </a:p>
                  </a:txBody>
                  <a:tcPr/>
                </a:tc>
                <a:extLst>
                  <a:ext uri="{0D108BD9-81ED-4DB2-BD59-A6C34878D82A}">
                    <a16:rowId xmlns:a16="http://schemas.microsoft.com/office/drawing/2014/main" val="10004"/>
                  </a:ext>
                </a:extLst>
              </a:tr>
            </a:tbl>
          </a:graphicData>
        </a:graphic>
      </p:graphicFrame>
      <p:graphicFrame>
        <p:nvGraphicFramePr>
          <p:cNvPr id="13" name="Content Placeholder 7"/>
          <p:cNvGraphicFramePr>
            <a:graphicFrameLocks/>
          </p:cNvGraphicFramePr>
          <p:nvPr>
            <p:custDataLst>
              <p:tags r:id="rId6"/>
            </p:custDataLst>
            <p:extLst>
              <p:ext uri="{D42A27DB-BD31-4B8C-83A1-F6EECF244321}">
                <p14:modId xmlns:p14="http://schemas.microsoft.com/office/powerpoint/2010/main" val="940537322"/>
              </p:ext>
            </p:extLst>
          </p:nvPr>
        </p:nvGraphicFramePr>
        <p:xfrm>
          <a:off x="9263063" y="3291955"/>
          <a:ext cx="2076449" cy="2765236"/>
        </p:xfrm>
        <a:graphic>
          <a:graphicData uri="http://schemas.openxmlformats.org/drawingml/2006/table">
            <a:tbl>
              <a:tblPr firstRow="1" bandRow="1">
                <a:tableStyleId>{5C22544A-7EE6-4342-B048-85BDC9FD1C3A}</a:tableStyleId>
              </a:tblPr>
              <a:tblGrid>
                <a:gridCol w="2076449">
                  <a:extLst>
                    <a:ext uri="{9D8B030D-6E8A-4147-A177-3AD203B41FA5}">
                      <a16:colId xmlns:a16="http://schemas.microsoft.com/office/drawing/2014/main" val="20000"/>
                    </a:ext>
                  </a:extLst>
                </a:gridCol>
              </a:tblGrid>
              <a:tr h="366470">
                <a:tc>
                  <a:txBody>
                    <a:bodyPr/>
                    <a:lstStyle/>
                    <a:p>
                      <a:pPr algn="ctr"/>
                      <a:r>
                        <a:rPr lang="fr-CA"/>
                        <a:t>Élevages de moutons</a:t>
                      </a:r>
                    </a:p>
                  </a:txBody>
                  <a:tcPr/>
                </a:tc>
                <a:extLst>
                  <a:ext uri="{0D108BD9-81ED-4DB2-BD59-A6C34878D82A}">
                    <a16:rowId xmlns:a16="http://schemas.microsoft.com/office/drawing/2014/main" val="10000"/>
                  </a:ext>
                </a:extLst>
              </a:tr>
              <a:tr h="366470">
                <a:tc>
                  <a:txBody>
                    <a:bodyPr/>
                    <a:lstStyle/>
                    <a:p>
                      <a:r>
                        <a:rPr lang="fr-CA" b="1">
                          <a:solidFill>
                            <a:schemeClr val="tx1"/>
                          </a:solidFill>
                        </a:rPr>
                        <a:t>1,1 </a:t>
                      </a:r>
                      <a:r>
                        <a:rPr lang="fr-CA" b="1" baseline="0">
                          <a:solidFill>
                            <a:schemeClr val="tx1"/>
                          </a:solidFill>
                        </a:rPr>
                        <a:t>million de têtes</a:t>
                      </a:r>
                    </a:p>
                  </a:txBody>
                  <a:tcPr/>
                </a:tc>
                <a:extLst>
                  <a:ext uri="{0D108BD9-81ED-4DB2-BD59-A6C34878D82A}">
                    <a16:rowId xmlns:a16="http://schemas.microsoft.com/office/drawing/2014/main" val="10001"/>
                  </a:ext>
                </a:extLst>
              </a:tr>
              <a:tr h="366470">
                <a:tc>
                  <a:txBody>
                    <a:bodyPr/>
                    <a:lstStyle/>
                    <a:p>
                      <a:r>
                        <a:rPr lang="fr-CA" b="1">
                          <a:solidFill>
                            <a:schemeClr val="tx1"/>
                          </a:solidFill>
                        </a:rPr>
                        <a:t>-0,2 %</a:t>
                      </a:r>
                      <a:r>
                        <a:rPr lang="fr-CA">
                          <a:solidFill>
                            <a:schemeClr val="tx1"/>
                          </a:solidFill>
                        </a:rPr>
                        <a:t> depuis 2016 </a:t>
                      </a:r>
                    </a:p>
                  </a:txBody>
                  <a:tcPr/>
                </a:tc>
                <a:extLst>
                  <a:ext uri="{0D108BD9-81ED-4DB2-BD59-A6C34878D82A}">
                    <a16:rowId xmlns:a16="http://schemas.microsoft.com/office/drawing/2014/main" val="10002"/>
                  </a:ext>
                </a:extLst>
              </a:tr>
              <a:tr h="515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solidFill>
                            <a:schemeClr val="tx1"/>
                          </a:solidFill>
                        </a:rPr>
                        <a:t>Revenus </a:t>
                      </a:r>
                      <a:r>
                        <a:rPr lang="fr-CA"/>
                        <a:t>:</a:t>
                      </a:r>
                      <a:r>
                        <a:rPr lang="fr-CA" baseline="0"/>
                        <a:t> 235,9 M$</a:t>
                      </a:r>
                    </a:p>
                  </a:txBody>
                  <a:tcPr/>
                </a:tc>
                <a:extLst>
                  <a:ext uri="{0D108BD9-81ED-4DB2-BD59-A6C34878D82A}">
                    <a16:rowId xmlns:a16="http://schemas.microsoft.com/office/drawing/2014/main" val="10003"/>
                  </a:ext>
                </a:extLst>
              </a:tr>
              <a:tr h="876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Principal acteur</a:t>
                      </a:r>
                      <a:r>
                        <a:rPr lang="fr-CA"/>
                        <a:t> :</a:t>
                      </a:r>
                      <a:r>
                        <a:rPr lang="fr-CA" baseline="0"/>
                        <a:t> Ontario</a:t>
                      </a:r>
                    </a:p>
                  </a:txBody>
                  <a:tcPr/>
                </a:tc>
                <a:extLst>
                  <a:ext uri="{0D108BD9-81ED-4DB2-BD59-A6C34878D82A}">
                    <a16:rowId xmlns:a16="http://schemas.microsoft.com/office/drawing/2014/main" val="10004"/>
                  </a:ext>
                </a:extLst>
              </a:tr>
            </a:tbl>
          </a:graphicData>
        </a:graphic>
      </p:graphicFrame>
      <p:sp>
        <p:nvSpPr>
          <p:cNvPr id="14" name="TextBox 13"/>
          <p:cNvSpPr txBox="1"/>
          <p:nvPr>
            <p:custDataLst>
              <p:tags r:id="rId7"/>
            </p:custDataLst>
          </p:nvPr>
        </p:nvSpPr>
        <p:spPr>
          <a:xfrm>
            <a:off x="2215040" y="6028054"/>
            <a:ext cx="8097380" cy="646331"/>
          </a:xfrm>
          <a:prstGeom prst="rect">
            <a:avLst/>
          </a:prstGeom>
          <a:noFill/>
        </p:spPr>
        <p:txBody>
          <a:bodyPr wrap="square" rtlCol="0">
            <a:normAutofit fontScale="85000" lnSpcReduction="20000"/>
          </a:bodyPr>
          <a:lstStyle/>
          <a:p>
            <a:r>
              <a:rPr lang="fr-CA" b="1"/>
              <a:t>Remarque</a:t>
            </a:r>
            <a:r>
              <a:rPr lang="fr-CA"/>
              <a:t> : Les problèmes liés à la chaîne d’approvisionnement comme les fermetures temporaires d’usines de transformation de la viande pourraient avoir forcé les exploitations à garder plus de bétail sur la ferme au moment du recensement.</a:t>
            </a:r>
          </a:p>
        </p:txBody>
      </p:sp>
      <p:pic>
        <p:nvPicPr>
          <p:cNvPr id="15" name="Image 2" descr="C:\Users\laroseb\AppData\Local\Microsoft\Windows\INetCache\Content.MSO\C7C1D054.tmp"/>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1083471" y="2415653"/>
            <a:ext cx="1602579" cy="876300"/>
          </a:xfrm>
          <a:prstGeom prst="rect">
            <a:avLst/>
          </a:prstGeom>
          <a:noFill/>
          <a:ln>
            <a:noFill/>
          </a:ln>
        </p:spPr>
      </p:pic>
      <p:pic>
        <p:nvPicPr>
          <p:cNvPr id="16" name="Image 3" descr="C:\Users\laroseb\AppData\Local\Microsoft\Windows\INetCache\Content.MSO\A44A1D82.tmp"/>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9506428" y="2243871"/>
            <a:ext cx="1598294" cy="1047766"/>
          </a:xfrm>
          <a:prstGeom prst="rect">
            <a:avLst/>
          </a:prstGeom>
          <a:noFill/>
          <a:ln>
            <a:noFill/>
          </a:ln>
        </p:spPr>
      </p:pic>
      <p:pic>
        <p:nvPicPr>
          <p:cNvPr id="17" name="Image 5" descr="C:\Users\laroseb\AppData\Local\Microsoft\Windows\INetCache\Content.MSO\39A7D1EE.tmp"/>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3928587" y="2405623"/>
            <a:ext cx="1580197" cy="896359"/>
          </a:xfrm>
          <a:prstGeom prst="rect">
            <a:avLst/>
          </a:prstGeom>
          <a:noFill/>
          <a:ln>
            <a:noFill/>
          </a:ln>
        </p:spPr>
      </p:pic>
      <p:pic>
        <p:nvPicPr>
          <p:cNvPr id="18" name="Image 4" descr="C:\Users\laroseb\AppData\Local\Microsoft\Windows\INetCache\Content.MSO\3A1198E0.tmp"/>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917532" y="2167206"/>
            <a:ext cx="1180146" cy="1124431"/>
          </a:xfrm>
          <a:prstGeom prst="rect">
            <a:avLst/>
          </a:prstGeom>
          <a:noFill/>
          <a:ln>
            <a:noFill/>
          </a:ln>
        </p:spPr>
      </p:pic>
      <p:sp>
        <p:nvSpPr>
          <p:cNvPr id="2" name="TextBox 1"/>
          <p:cNvSpPr txBox="1"/>
          <p:nvPr>
            <p:custDataLst>
              <p:tags r:id="rId12"/>
            </p:custDataLst>
          </p:nvPr>
        </p:nvSpPr>
        <p:spPr>
          <a:xfrm>
            <a:off x="2215040" y="6581001"/>
            <a:ext cx="1853969" cy="276999"/>
          </a:xfrm>
          <a:prstGeom prst="rect">
            <a:avLst/>
          </a:prstGeom>
          <a:noFill/>
        </p:spPr>
        <p:txBody>
          <a:bodyPr wrap="none" rtlCol="0">
            <a:normAutofit/>
          </a:bodyPr>
          <a:lstStyle/>
          <a:p>
            <a:r>
              <a:rPr lang="fr-CA" sz="1200"/>
              <a:t>*Comprend la volaille et les œufs</a:t>
            </a:r>
          </a:p>
        </p:txBody>
      </p:sp>
    </p:spTree>
    <p:extLst>
      <p:ext uri="{BB962C8B-B14F-4D97-AF65-F5344CB8AC3E}">
        <p14:creationId xmlns:p14="http://schemas.microsoft.com/office/powerpoint/2010/main" val="31136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1720730"/>
            <a:ext cx="10972800" cy="613919"/>
          </a:xfrm>
        </p:spPr>
        <p:txBody>
          <a:bodyPr>
            <a:normAutofit fontScale="90000"/>
          </a:bodyPr>
          <a:lstStyle/>
          <a:p>
            <a:r>
              <a:rPr lang="fr-CA" dirty="0"/>
              <a:t>Élevages de bovins de boucherie : Le nombre total d’exploitations déclarant faire l’élevage de bovins de boucherie a diminué de 1,5 %</a:t>
            </a:r>
          </a:p>
        </p:txBody>
      </p:sp>
      <p:sp>
        <p:nvSpPr>
          <p:cNvPr id="4" name="Slide Number Placeholder 3"/>
          <p:cNvSpPr>
            <a:spLocks noGrp="1"/>
          </p:cNvSpPr>
          <p:nvPr>
            <p:ph type="sldNum" sz="quarter" idx="12"/>
            <p:custDataLst>
              <p:tags r:id="rId2"/>
            </p:custDataLst>
          </p:nvPr>
        </p:nvSpPr>
        <p:spPr/>
        <p:txBody>
          <a:bodyPr>
            <a:normAutofit/>
          </a:bodyPr>
          <a:lstStyle/>
          <a:p>
            <a:fld id="{E9676F06-851C-4EFA-A287-D359BA6C2B5F}" type="slidenum">
              <a:rPr lang="en-CA" smtClean="0">
                <a:solidFill>
                  <a:prstClr val="black">
                    <a:tint val="75000"/>
                  </a:prstClr>
                </a:solidFill>
              </a:rPr>
              <a:pPr/>
              <a:t>9</a:t>
            </a:fld>
            <a:endParaRPr lang="en-CA">
              <a:solidFill>
                <a:prstClr val="black">
                  <a:tint val="75000"/>
                </a:prstClr>
              </a:solidFill>
            </a:endParaRPr>
          </a:p>
        </p:txBody>
      </p:sp>
      <p:sp>
        <p:nvSpPr>
          <p:cNvPr id="6" name="TextBox 13"/>
          <p:cNvSpPr txBox="1">
            <a:spLocks noChangeArrowheads="1"/>
          </p:cNvSpPr>
          <p:nvPr>
            <p:custDataLst>
              <p:tags r:id="rId3"/>
            </p:custDataLst>
          </p:nvPr>
        </p:nvSpPr>
        <p:spPr bwMode="auto">
          <a:xfrm>
            <a:off x="8499151" y="3417139"/>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rgbClr val="FFFFFF"/>
                </a:solidFill>
                <a:latin typeface="Century Gothic" panose="020B0502020202020204" pitchFamily="34" charset="0"/>
                <a:ea typeface="Gill Sans"/>
                <a:cs typeface="Gill Sans"/>
              </a:rPr>
              <a:t>xx</a:t>
            </a:r>
          </a:p>
        </p:txBody>
      </p:sp>
      <p:sp>
        <p:nvSpPr>
          <p:cNvPr id="10" name="TextBox 13"/>
          <p:cNvSpPr txBox="1">
            <a:spLocks noChangeArrowheads="1"/>
          </p:cNvSpPr>
          <p:nvPr>
            <p:custDataLst>
              <p:tags r:id="rId4"/>
            </p:custDataLst>
          </p:nvPr>
        </p:nvSpPr>
        <p:spPr bwMode="auto">
          <a:xfrm>
            <a:off x="8521390" y="4810912"/>
            <a:ext cx="113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sz="2800" b="1">
                <a:solidFill>
                  <a:srgbClr val="FFFFFF"/>
                </a:solidFill>
                <a:latin typeface="Century Gothic" panose="020B0502020202020204" pitchFamily="34" charset="0"/>
                <a:ea typeface="Gill Sans"/>
                <a:cs typeface="Gill Sans"/>
              </a:rPr>
              <a:t>xx</a:t>
            </a:r>
          </a:p>
        </p:txBody>
      </p:sp>
      <p:sp>
        <p:nvSpPr>
          <p:cNvPr id="12" name="Rectangle 11"/>
          <p:cNvSpPr/>
          <p:nvPr>
            <p:custDataLst>
              <p:tags r:id="rId5"/>
            </p:custDataLst>
          </p:nvPr>
        </p:nvSpPr>
        <p:spPr>
          <a:xfrm>
            <a:off x="7989570" y="2536443"/>
            <a:ext cx="3880024" cy="3139321"/>
          </a:xfrm>
          <a:prstGeom prst="rect">
            <a:avLst/>
          </a:prstGeom>
        </p:spPr>
        <p:txBody>
          <a:bodyPr wrap="square">
            <a:normAutofit fontScale="92500" lnSpcReduction="10000"/>
          </a:bodyPr>
          <a:lstStyle/>
          <a:p>
            <a:r>
              <a:rPr lang="fr-CA" b="1" dirty="0">
                <a:latin typeface="Century Gothic" panose="020B0502020202020204" pitchFamily="34" charset="0"/>
                <a:ea typeface="Calibri" panose="020F0502020204030204" pitchFamily="34" charset="0"/>
                <a:cs typeface="Times New Roman" panose="02020603050405020304" pitchFamily="18" charset="0"/>
              </a:rPr>
              <a:t>Le nombre total d’exploitations déclarant faire l’élevage de bovins de boucherie a diminué de 1,5 % en 2021</a:t>
            </a:r>
          </a:p>
          <a:p>
            <a:endParaRPr lang="en-CA" b="1" dirty="0">
              <a:latin typeface="Century Gothic" panose="020B0502020202020204" pitchFamily="34" charset="0"/>
              <a:cs typeface="Times New Roman" panose="02020603050405020304" pitchFamily="18" charset="0"/>
            </a:endParaRPr>
          </a:p>
          <a:p>
            <a:r>
              <a:rPr lang="fr-CA" b="1" dirty="0">
                <a:latin typeface="Century Gothic" panose="020B0502020202020204" pitchFamily="34" charset="0"/>
                <a:cs typeface="Times New Roman" panose="02020603050405020304" pitchFamily="18" charset="0"/>
              </a:rPr>
              <a:t>L’industrie de l’élevage de bovins de boucherie est complexe, et plusieurs exploitations mènent des activités de moindre envergure.</a:t>
            </a:r>
          </a:p>
          <a:p>
            <a:endParaRPr lang="en-CA" b="1" dirty="0">
              <a:latin typeface="Century Gothic" panose="020B0502020202020204" pitchFamily="34" charset="0"/>
              <a:cs typeface="Times New Roman" panose="02020603050405020304" pitchFamily="18" charset="0"/>
            </a:endParaRPr>
          </a:p>
          <a:p>
            <a:r>
              <a:rPr lang="fr-CA" b="1" dirty="0">
                <a:latin typeface="Century Gothic" panose="020B0502020202020204" pitchFamily="34" charset="0"/>
                <a:cs typeface="Times New Roman" panose="02020603050405020304" pitchFamily="18" charset="0"/>
              </a:rPr>
              <a:t>Des baisses ont été observées dans toutes les provinces, sauf en Alberta et en Saskatchewan.</a:t>
            </a:r>
          </a:p>
        </p:txBody>
      </p:sp>
      <p:graphicFrame>
        <p:nvGraphicFramePr>
          <p:cNvPr id="13" name="Chart 12">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155682725"/>
              </p:ext>
            </p:extLst>
          </p:nvPr>
        </p:nvGraphicFramePr>
        <p:xfrm>
          <a:off x="270180" y="2500944"/>
          <a:ext cx="7719390" cy="370375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97419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5710079|-4252114|-14342875|-15434978|-10997635|Statistics Canada&quot;,&quot;Id&quot;:&quot;62ba135a313532e2609d608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1"/>
</p:tagLst>
</file>

<file path=ppt/tags/tag101.xml><?xml version="1.0" encoding="utf-8"?>
<p:tagLst xmlns:a="http://schemas.openxmlformats.org/drawingml/2006/main" xmlns:r="http://schemas.openxmlformats.org/officeDocument/2006/relationships" xmlns:p="http://schemas.openxmlformats.org/presentationml/2006/main">
  <p:tag name="NUM" val="22"/>
</p:tagLst>
</file>

<file path=ppt/tags/tag102.xml><?xml version="1.0" encoding="utf-8"?>
<p:tagLst xmlns:a="http://schemas.openxmlformats.org/drawingml/2006/main" xmlns:r="http://schemas.openxmlformats.org/officeDocument/2006/relationships" xmlns:p="http://schemas.openxmlformats.org/presentationml/2006/main">
  <p:tag name="NUM" val="2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9"/>
</p:tagLst>
</file>

<file path=ppt/tags/tag119.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1"/>
</p:tagLst>
</file>

<file path=ppt/tags/tag121.xml><?xml version="1.0" encoding="utf-8"?>
<p:tagLst xmlns:a="http://schemas.openxmlformats.org/drawingml/2006/main" xmlns:r="http://schemas.openxmlformats.org/officeDocument/2006/relationships" xmlns:p="http://schemas.openxmlformats.org/presentationml/2006/main">
  <p:tag name="NUM" val="12"/>
</p:tagLst>
</file>

<file path=ppt/tags/tag122.xml><?xml version="1.0" encoding="utf-8"?>
<p:tagLst xmlns:a="http://schemas.openxmlformats.org/drawingml/2006/main" xmlns:r="http://schemas.openxmlformats.org/officeDocument/2006/relationships" xmlns:p="http://schemas.openxmlformats.org/presentationml/2006/main">
  <p:tag name="NUM" val="14"/>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8"/>
</p:tagLst>
</file>

<file path=ppt/tags/tag141.xml><?xml version="1.0" encoding="utf-8"?>
<p:tagLst xmlns:a="http://schemas.openxmlformats.org/drawingml/2006/main" xmlns:r="http://schemas.openxmlformats.org/officeDocument/2006/relationships" xmlns:p="http://schemas.openxmlformats.org/presentationml/2006/main">
  <p:tag name="NUM" val="9"/>
</p:tagLst>
</file>

<file path=ppt/tags/tag142.xml><?xml version="1.0" encoding="utf-8"?>
<p:tagLst xmlns:a="http://schemas.openxmlformats.org/drawingml/2006/main" xmlns:r="http://schemas.openxmlformats.org/officeDocument/2006/relationships" xmlns:p="http://schemas.openxmlformats.org/presentationml/2006/main">
  <p:tag name="NUM" val="10"/>
</p:tagLst>
</file>

<file path=ppt/tags/tag143.xml><?xml version="1.0" encoding="utf-8"?>
<p:tagLst xmlns:a="http://schemas.openxmlformats.org/drawingml/2006/main" xmlns:r="http://schemas.openxmlformats.org/officeDocument/2006/relationships" xmlns:p="http://schemas.openxmlformats.org/presentationml/2006/main">
  <p:tag name="NUM" val="11"/>
</p:tagLst>
</file>

<file path=ppt/tags/tag144.xml><?xml version="1.0" encoding="utf-8"?>
<p:tagLst xmlns:a="http://schemas.openxmlformats.org/drawingml/2006/main" xmlns:r="http://schemas.openxmlformats.org/officeDocument/2006/relationships" xmlns:p="http://schemas.openxmlformats.org/presentationml/2006/main">
  <p:tag name="NUM" val="12"/>
</p:tagLst>
</file>

<file path=ppt/tags/tag145.xml><?xml version="1.0" encoding="utf-8"?>
<p:tagLst xmlns:a="http://schemas.openxmlformats.org/drawingml/2006/main" xmlns:r="http://schemas.openxmlformats.org/officeDocument/2006/relationships" xmlns:p="http://schemas.openxmlformats.org/presentationml/2006/main">
  <p:tag name="NUM" val="13"/>
</p:tagLst>
</file>

<file path=ppt/tags/tag146.xml><?xml version="1.0" encoding="utf-8"?>
<p:tagLst xmlns:a="http://schemas.openxmlformats.org/drawingml/2006/main" xmlns:r="http://schemas.openxmlformats.org/officeDocument/2006/relationships" xmlns:p="http://schemas.openxmlformats.org/presentationml/2006/main">
  <p:tag name="NUM" val="1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9"/>
</p:tagLst>
</file>

<file path=ppt/tags/tag89.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1"/>
</p:tagLst>
</file>

<file path=ppt/tags/tag91.xml><?xml version="1.0" encoding="utf-8"?>
<p:tagLst xmlns:a="http://schemas.openxmlformats.org/drawingml/2006/main" xmlns:r="http://schemas.openxmlformats.org/officeDocument/2006/relationships" xmlns:p="http://schemas.openxmlformats.org/presentationml/2006/main">
  <p:tag name="NUM" val="12"/>
</p:tagLst>
</file>

<file path=ppt/tags/tag92.xml><?xml version="1.0" encoding="utf-8"?>
<p:tagLst xmlns:a="http://schemas.openxmlformats.org/drawingml/2006/main" xmlns:r="http://schemas.openxmlformats.org/officeDocument/2006/relationships" xmlns:p="http://schemas.openxmlformats.org/presentationml/2006/main">
  <p:tag name="NUM" val="13"/>
</p:tagLst>
</file>

<file path=ppt/tags/tag93.xml><?xml version="1.0" encoding="utf-8"?>
<p:tagLst xmlns:a="http://schemas.openxmlformats.org/drawingml/2006/main" xmlns:r="http://schemas.openxmlformats.org/officeDocument/2006/relationships" xmlns:p="http://schemas.openxmlformats.org/presentationml/2006/main">
  <p:tag name="NUM" val="14"/>
</p:tagLst>
</file>

<file path=ppt/tags/tag94.xml><?xml version="1.0" encoding="utf-8"?>
<p:tagLst xmlns:a="http://schemas.openxmlformats.org/drawingml/2006/main" xmlns:r="http://schemas.openxmlformats.org/officeDocument/2006/relationships" xmlns:p="http://schemas.openxmlformats.org/presentationml/2006/main">
  <p:tag name="NUM" val="15"/>
</p:tagLst>
</file>

<file path=ppt/tags/tag95.xml><?xml version="1.0" encoding="utf-8"?>
<p:tagLst xmlns:a="http://schemas.openxmlformats.org/drawingml/2006/main" xmlns:r="http://schemas.openxmlformats.org/officeDocument/2006/relationships" xmlns:p="http://schemas.openxmlformats.org/presentationml/2006/main">
  <p:tag name="NUM" val="16"/>
</p:tagLst>
</file>

<file path=ppt/tags/tag96.xml><?xml version="1.0" encoding="utf-8"?>
<p:tagLst xmlns:a="http://schemas.openxmlformats.org/drawingml/2006/main" xmlns:r="http://schemas.openxmlformats.org/officeDocument/2006/relationships" xmlns:p="http://schemas.openxmlformats.org/presentationml/2006/main">
  <p:tag name="NUM" val="17"/>
</p:tagLst>
</file>

<file path=ppt/tags/tag97.xml><?xml version="1.0" encoding="utf-8"?>
<p:tagLst xmlns:a="http://schemas.openxmlformats.org/drawingml/2006/main" xmlns:r="http://schemas.openxmlformats.org/officeDocument/2006/relationships" xmlns:p="http://schemas.openxmlformats.org/presentationml/2006/main">
  <p:tag name="NUM" val="18"/>
</p:tagLst>
</file>

<file path=ppt/tags/tag98.xml><?xml version="1.0" encoding="utf-8"?>
<p:tagLst xmlns:a="http://schemas.openxmlformats.org/drawingml/2006/main" xmlns:r="http://schemas.openxmlformats.org/officeDocument/2006/relationships" xmlns:p="http://schemas.openxmlformats.org/presentationml/2006/main">
  <p:tag name="NUM" val="19"/>
</p:tagLst>
</file>

<file path=ppt/tags/tag99.xml><?xml version="1.0" encoding="utf-8"?>
<p:tagLst xmlns:a="http://schemas.openxmlformats.org/drawingml/2006/main" xmlns:r="http://schemas.openxmlformats.org/officeDocument/2006/relationships" xmlns:p="http://schemas.openxmlformats.org/presentationml/2006/main">
  <p:tag name="NUM"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issemination">
    <a:dk1>
      <a:sysClr val="windowText" lastClr="000000"/>
    </a:dk1>
    <a:lt1>
      <a:sysClr val="window" lastClr="FFFFFF"/>
    </a:lt1>
    <a:dk2>
      <a:srgbClr val="44546A"/>
    </a:dk2>
    <a:lt2>
      <a:srgbClr val="E7E6E6"/>
    </a:lt2>
    <a:accent1>
      <a:srgbClr val="000080"/>
    </a:accent1>
    <a:accent2>
      <a:srgbClr val="99CCFF"/>
    </a:accent2>
    <a:accent3>
      <a:srgbClr val="FF0000"/>
    </a:accent3>
    <a:accent4>
      <a:srgbClr val="BFBFBF"/>
    </a:accent4>
    <a:accent5>
      <a:srgbClr val="FFFFFF"/>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7119ECAEBF394E82E1AC727D4F7233" ma:contentTypeVersion="65" ma:contentTypeDescription="Create a new document." ma:contentTypeScope="" ma:versionID="47a974930edf3c9cce8b9cf2f9699dd8">
  <xsd:schema xmlns:xsd="http://www.w3.org/2001/XMLSchema" xmlns:xs="http://www.w3.org/2001/XMLSchema" xmlns:p="http://schemas.microsoft.com/office/2006/metadata/properties" xmlns:ns2="c9f281d4-bbdf-4ff3-b86b-ce05b85174f1" xmlns:ns4="1790ffd0-13fa-4dca-a714-68789e5f3a3b" targetNamespace="http://schemas.microsoft.com/office/2006/metadata/properties" ma:root="true" ma:fieldsID="2a2f80f252fa263ff1147134433a65b9" ns2:_="" ns4:_="">
    <xsd:import namespace="c9f281d4-bbdf-4ff3-b86b-ce05b85174f1"/>
    <xsd:import namespace="1790ffd0-13fa-4dca-a714-68789e5f3a3b"/>
    <xsd:element name="properties">
      <xsd:complexType>
        <xsd:sequence>
          <xsd:element name="documentManagement">
            <xsd:complexType>
              <xsd:all>
                <xsd:element ref="ns2:DocOwner" minOccurs="0"/>
                <xsd:element ref="ns2:DocStatus" minOccurs="0"/>
                <xsd:element ref="ns2:Activity" minOccurs="0"/>
                <xsd:element ref="ns2:Theme" minOccurs="0"/>
                <xsd:element ref="ns2:SharedWithUsers" minOccurs="0"/>
                <xsd:element ref="ns2:SharingHintHash" minOccurs="0"/>
                <xsd:element ref="ns2:_dlc_DocId" minOccurs="0"/>
                <xsd:element ref="ns2:_dlc_DocIdUrl" minOccurs="0"/>
                <xsd:element ref="ns2:_dlc_DocIdPersistId" minOccurs="0"/>
                <xsd:element ref="ns2:SharedWithDetails" minOccurs="0"/>
                <xsd:element ref="ns2:LastSharedByUser" minOccurs="0"/>
                <xsd:element ref="ns2:LastSharedByTime"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f281d4-bbdf-4ff3-b86b-ce05b85174f1" elementFormDefault="qualified">
    <xsd:import namespace="http://schemas.microsoft.com/office/2006/documentManagement/types"/>
    <xsd:import namespace="http://schemas.microsoft.com/office/infopath/2007/PartnerControls"/>
    <xsd:element name="DocOwner" ma:index="2" nillable="true" ma:displayName="DocOwner" ma:description="The person responsible for the management of the document over time." ma:internalName="DocOwner">
      <xsd:simpleType>
        <xsd:restriction base="dms:Text">
          <xsd:maxLength value="255"/>
        </xsd:restriction>
      </xsd:simpleType>
    </xsd:element>
    <xsd:element name="DocStatus" ma:index="3" nillable="true" ma:displayName="DocStatus" ma:default="Draft" ma:description="The publishing status of the document." ma:format="Dropdown" ma:internalName="DocStatus">
      <xsd:simpleType>
        <xsd:restriction base="dms:Choice">
          <xsd:enumeration value="Draft"/>
          <xsd:enumeration value="Pending-Approval"/>
          <xsd:enumeration value="Final-Approved"/>
          <xsd:enumeration value="Final-Published"/>
        </xsd:restriction>
      </xsd:simpleType>
    </xsd:element>
    <xsd:element name="Activity" ma:index="4" nillable="true" ma:displayName="Activity" ma:default="Admin-Operations" ma:description="The cross-cutting function or purpose of the document as related to CAPI's activities and operations." ma:format="Dropdown" ma:internalName="Activity">
      <xsd:simpleType>
        <xsd:restriction base="dms:Choice">
          <xsd:enumeration value="Admin-Operations"/>
          <xsd:enumeration value="Communications-Correspondence"/>
          <xsd:enumeration value="Contractual-Agreements"/>
          <xsd:enumeration value="Funding-Sponsorship"/>
          <xsd:enumeration value="Logistics"/>
          <xsd:enumeration value="Media-Press"/>
          <xsd:enumeration value="Meetings-Conferences"/>
          <xsd:enumeration value="Policy-Guidelines"/>
          <xsd:enumeration value="Project-Group-Management"/>
          <xsd:enumeration value="Public-Presentations"/>
          <xsd:enumeration value="Reports-Reporting"/>
          <xsd:enumeration value="Research"/>
        </xsd:restriction>
      </xsd:simpleType>
    </xsd:element>
    <xsd:element name="Theme" ma:index="5" nillable="true" ma:displayName="Theme" ma:default="CAPI-General" ma:description="The theme of the document, as it pertains to CAPI's major themes and strategic focus." ma:format="Dropdown" ma:internalName="Theme">
      <xsd:simpleType>
        <xsd:restriction base="dms:Choice">
          <xsd:enumeration value="CAPI-General"/>
          <xsd:enumeration value="Food-and-Wellness"/>
          <xsd:enumeration value="Sustainability"/>
          <xsd:enumeration value="Viability"/>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Details" ma:index="18" nillable="true" ma:displayName="Shared With Details" ma:internalName="SharedWithDetails" ma:readOnly="true">
      <xsd:simpleType>
        <xsd:restriction base="dms:Note">
          <xsd:maxLength value="255"/>
        </xsd:restriction>
      </xsd:simpleType>
    </xsd:element>
    <xsd:element name="LastSharedByUser" ma:index="19" nillable="true" ma:displayName="Last Shared By User" ma:description="" ma:internalName="LastSharedByUser" ma:readOnly="true">
      <xsd:simpleType>
        <xsd:restriction base="dms:Note">
          <xsd:maxLength value="255"/>
        </xsd:restriction>
      </xsd:simpleType>
    </xsd:element>
    <xsd:element name="LastSharedByTime" ma:index="20" nillable="true" ma:displayName="Last Shared By Time" ma:description="" ma:internalName="LastSharedByTime" ma:readOnly="true">
      <xsd:simpleType>
        <xsd:restriction base="dms:DateTime"/>
      </xsd:simpleType>
    </xsd:element>
    <xsd:element name="TaxCatchAll" ma:index="34" nillable="true" ma:displayName="Taxonomy Catch All Column" ma:hidden="true" ma:list="{d713e9aa-0eb2-4aa1-8e1c-b2fc15142b14}" ma:internalName="TaxCatchAll" ma:showField="CatchAllData" ma:web="c9f281d4-bbdf-4ff3-b86b-ce05b85174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90ffd0-13fa-4dca-a714-68789e5f3a3b" elementFormDefault="qualified">
    <xsd:import namespace="http://schemas.microsoft.com/office/2006/documentManagement/types"/>
    <xsd:import namespace="http://schemas.microsoft.com/office/infopath/2007/PartnerControls"/>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Location" ma:index="30" nillable="true" ma:displayName="Location" ma:internalName="MediaServiceLocation" ma:readOnly="true">
      <xsd:simpleType>
        <xsd:restriction base="dms:Text"/>
      </xsd:simpleType>
    </xsd:element>
    <xsd:element name="MediaLengthInSeconds" ma:index="31" nillable="true" ma:displayName="Length (seconds)" ma:internalName="MediaLengthInSeconds" ma:readOnly="true">
      <xsd:simpleType>
        <xsd:restriction base="dms:Unknow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6a4aca0e-3fd7-4a4e-aaeb-9b2c4df7c33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Status xmlns="c9f281d4-bbdf-4ff3-b86b-ce05b85174f1">Draft</DocStatus>
    <Theme xmlns="c9f281d4-bbdf-4ff3-b86b-ce05b85174f1">CAPI-General</Theme>
    <Activity xmlns="c9f281d4-bbdf-4ff3-b86b-ce05b85174f1">Admin-Operations</Activity>
    <TaxCatchAll xmlns="c9f281d4-bbdf-4ff3-b86b-ce05b85174f1" xsi:nil="true"/>
    <DocOwner xmlns="c9f281d4-bbdf-4ff3-b86b-ce05b85174f1" xsi:nil="true"/>
    <lcf76f155ced4ddcb4097134ff3c332f xmlns="1790ffd0-13fa-4dca-a714-68789e5f3a3b">
      <Terms xmlns="http://schemas.microsoft.com/office/infopath/2007/PartnerControls"/>
    </lcf76f155ced4ddcb4097134ff3c332f>
    <_dlc_DocId xmlns="c9f281d4-bbdf-4ff3-b86b-ce05b85174f1">VWXKPUVAYR42-2-9838</_dlc_DocId>
    <_dlc_DocIdUrl xmlns="c9f281d4-bbdf-4ff3-b86b-ce05b85174f1">
      <Url>https://capiicpa.sharepoint.com/_layouts/15/DocIdRedir.aspx?ID=VWXKPUVAYR42-2-9838</Url>
      <Description>VWXKPUVAYR42-2-9838</Description>
    </_dlc_DocIdUrl>
  </documentManagement>
</p:properties>
</file>

<file path=customXml/itemProps1.xml><?xml version="1.0" encoding="utf-8"?>
<ds:datastoreItem xmlns:ds="http://schemas.openxmlformats.org/officeDocument/2006/customXml" ds:itemID="{6BCEA633-EB6A-412F-8577-3C5A787568A5}"/>
</file>

<file path=customXml/itemProps2.xml><?xml version="1.0" encoding="utf-8"?>
<ds:datastoreItem xmlns:ds="http://schemas.openxmlformats.org/officeDocument/2006/customXml" ds:itemID="{DB69D294-2EBB-4D6E-8D48-696B22A65416}"/>
</file>

<file path=customXml/itemProps3.xml><?xml version="1.0" encoding="utf-8"?>
<ds:datastoreItem xmlns:ds="http://schemas.openxmlformats.org/officeDocument/2006/customXml" ds:itemID="{B73FDD05-8FEC-4BE0-B8B7-8D0FDD6D9BD9}"/>
</file>

<file path=customXml/itemProps4.xml><?xml version="1.0" encoding="utf-8"?>
<ds:datastoreItem xmlns:ds="http://schemas.openxmlformats.org/officeDocument/2006/customXml" ds:itemID="{83813F3D-1D3C-425F-B9B7-CDDE31E92AAD}"/>
</file>

<file path=docProps/app.xml><?xml version="1.0" encoding="utf-8"?>
<Properties xmlns="http://schemas.openxmlformats.org/officeDocument/2006/extended-properties" xmlns:vt="http://schemas.openxmlformats.org/officeDocument/2006/docPropsVTypes">
  <Template/>
  <TotalTime>6357</TotalTime>
  <Words>2990</Words>
  <Application>Microsoft Office PowerPoint</Application>
  <PresentationFormat>Widescreen</PresentationFormat>
  <Paragraphs>372</Paragraphs>
  <Slides>22</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Bernard MT Condensed</vt:lpstr>
      <vt:lpstr>Calibri</vt:lpstr>
      <vt:lpstr>Century</vt:lpstr>
      <vt:lpstr>Century Gothic</vt:lpstr>
      <vt:lpstr>Gill Sans</vt:lpstr>
      <vt:lpstr>Rockwell</vt:lpstr>
      <vt:lpstr>Segoe UI Light</vt:lpstr>
      <vt:lpstr>Times New Roman</vt:lpstr>
      <vt:lpstr>Verdana</vt:lpstr>
      <vt:lpstr>Wingdings</vt:lpstr>
      <vt:lpstr>Office Theme</vt:lpstr>
      <vt:lpstr>Recensement de l’agriculture du Canada de 2021 : Une histoire sur la résilience et l’adaptabilité des agriculteurs canadiens</vt:lpstr>
      <vt:lpstr>PowerPoint Presentation</vt:lpstr>
      <vt:lpstr>PowerPoint Presentation</vt:lpstr>
      <vt:lpstr>Le nombre total d’exploitations agricoles a continué de reculer au Canada, mais pas aussi rapidement qu’au cours des dernières années. </vt:lpstr>
      <vt:lpstr>Les exploitations de culture de plantes oléagineuses et de céréales demeurent le type d’exploitation le plus important au Canada; elles se trouvent principalement dans les Prairies.</vt:lpstr>
      <vt:lpstr>Le Canada compte 153,7 millions d’acres de superficie agricole totale, en baisse de 3,2 % par rapport à 2016</vt:lpstr>
      <vt:lpstr>La transition vers la culture de plantes oléagineuses se poursuit.</vt:lpstr>
      <vt:lpstr>PowerPoint Presentation</vt:lpstr>
      <vt:lpstr>Élevages de bovins de boucherie : Le nombre total d’exploitations déclarant faire l’élevage de bovins de boucherie a diminué de 1,5 %</vt:lpstr>
      <vt:lpstr>Élevages de porcs : Diminution du nombre d’exploitations; mais augmentation du nombre de porcs en 2021</vt:lpstr>
      <vt:lpstr>La superficie consacrée à la culture de fruits a légèrement augmenté. </vt:lpstr>
      <vt:lpstr>Serres : Faits saillants sur une industrie en croissance rapide</vt:lpstr>
      <vt:lpstr>La consolidation des exploitations agricoles se poursuit.</vt:lpstr>
      <vt:lpstr>Les exploitations de culture de plantes oléagineuses et de céréales ont déclaré le plus bas ratio entre les dépenses et les revenus.</vt:lpstr>
      <vt:lpstr>Pratiques de gestion durable : De plus en plus d’exploitations agricoles adoptent la production d’énergie renouvelable</vt:lpstr>
      <vt:lpstr>L’utilisation de la technologie et l’irrigation augmentent également dans les exploitations agricoles canadiennes</vt:lpstr>
      <vt:lpstr>Les exploitants agricoles ont adapté leurs méthodes de vente aux particuliers pendant la pandémie.</vt:lpstr>
      <vt:lpstr>La valeur marchande élevée des terres pourrait constituer un obstacle à l’accès pour les jeunes exploitants agricoles.</vt:lpstr>
      <vt:lpstr>Il y a moins d’exploitants agricoles au Canada et ils sont plus âgés</vt:lpstr>
      <vt:lpstr>Les femmes et la diversité en agriculture</vt:lpstr>
      <vt:lpstr>Prochaines étapes</vt:lpstr>
      <vt:lpstr>Merci!</vt:lpstr>
    </vt:vector>
  </TitlesOfParts>
  <Company>StatCan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Recensement de l’agriculture, 2021 : Mise à jour pour le Comité de gestion stratégique</dc:title>
  <dc:creator>Akuoko-Asibey, Augustine – AGRI/AGRI</dc:creator>
  <cp:lastModifiedBy>Shumsky, Matthew - DISS/DIFF</cp:lastModifiedBy>
  <cp:revision>623</cp:revision>
  <dcterms:created xsi:type="dcterms:W3CDTF">2021-05-01T13:03:27Z</dcterms:created>
  <dcterms:modified xsi:type="dcterms:W3CDTF">2022-07-19T17:28:24Z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-1485910721</vt:i4>
  </property>
  <property fmtid="{D5CDD505-2E9C-101B-9397-08002B2CF9AE}" pid="3" name="_NewReviewCycle">
    <vt:lpwstr/>
  </property>
  <property fmtid="{D5CDD505-2E9C-101B-9397-08002B2CF9AE}" pid="4" name="_EmailSubject">
    <vt:lpwstr>Partner with CAPI on a webinar on the Census of Agriculture 2021</vt:lpwstr>
  </property>
  <property fmtid="{D5CDD505-2E9C-101B-9397-08002B2CF9AE}" pid="5" name="_AuthorEmail">
    <vt:lpwstr>Kristin.Baldwin@statcan.gc.ca</vt:lpwstr>
  </property>
  <property fmtid="{D5CDD505-2E9C-101B-9397-08002B2CF9AE}" pid="6" name="_AuthorEmailDisplayName">
    <vt:lpwstr>Baldwin, Kristin (StatCan)</vt:lpwstr>
  </property>
  <property fmtid="{D5CDD505-2E9C-101B-9397-08002B2CF9AE}" pid="7" name="_PreviousAdHocReviewCycleID">
    <vt:i4>1771266514</vt:i4>
  </property>
  <property fmtid="{D5CDD505-2E9C-101B-9397-08002B2CF9AE}" pid="8" name="ContentTypeId">
    <vt:lpwstr>0x010100C67119ECAEBF394E82E1AC727D4F7233</vt:lpwstr>
  </property>
  <property fmtid="{D5CDD505-2E9C-101B-9397-08002B2CF9AE}" pid="9" name="_dlc_DocIdItemGuid">
    <vt:lpwstr>228bdf35-eddb-4c3f-980c-e270c12e9a0f</vt:lpwstr>
  </property>
</Properties>
</file>